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3" showSpecialPlsOnTitleSld="0" saveSubsetFonts="1" autoCompressPictures="0">
  <p:sldMasterIdLst>
    <p:sldMasterId id="2147483648" r:id="rId1"/>
  </p:sldMasterIdLst>
  <p:notesMasterIdLst>
    <p:notesMasterId r:id="rId57"/>
  </p:notesMasterIdLst>
  <p:sldIdLst>
    <p:sldId id="318" r:id="rId2"/>
    <p:sldId id="322" r:id="rId3"/>
    <p:sldId id="451" r:id="rId4"/>
    <p:sldId id="275" r:id="rId5"/>
    <p:sldId id="446" r:id="rId6"/>
    <p:sldId id="429" r:id="rId7"/>
    <p:sldId id="421" r:id="rId8"/>
    <p:sldId id="333" r:id="rId9"/>
    <p:sldId id="323" r:id="rId10"/>
    <p:sldId id="418" r:id="rId11"/>
    <p:sldId id="317" r:id="rId12"/>
    <p:sldId id="450" r:id="rId13"/>
    <p:sldId id="341" r:id="rId14"/>
    <p:sldId id="339" r:id="rId15"/>
    <p:sldId id="343" r:id="rId16"/>
    <p:sldId id="344" r:id="rId17"/>
    <p:sldId id="345" r:id="rId18"/>
    <p:sldId id="346" r:id="rId19"/>
    <p:sldId id="355" r:id="rId20"/>
    <p:sldId id="356" r:id="rId21"/>
    <p:sldId id="263" r:id="rId22"/>
    <p:sldId id="264" r:id="rId23"/>
    <p:sldId id="361" r:id="rId24"/>
    <p:sldId id="363" r:id="rId25"/>
    <p:sldId id="362" r:id="rId26"/>
    <p:sldId id="364" r:id="rId27"/>
    <p:sldId id="419" r:id="rId28"/>
    <p:sldId id="420" r:id="rId29"/>
    <p:sldId id="432" r:id="rId30"/>
    <p:sldId id="384" r:id="rId31"/>
    <p:sldId id="434" r:id="rId32"/>
    <p:sldId id="332" r:id="rId33"/>
    <p:sldId id="433" r:id="rId34"/>
    <p:sldId id="441" r:id="rId35"/>
    <p:sldId id="448" r:id="rId36"/>
    <p:sldId id="442" r:id="rId37"/>
    <p:sldId id="427" r:id="rId38"/>
    <p:sldId id="426" r:id="rId39"/>
    <p:sldId id="425" r:id="rId40"/>
    <p:sldId id="276" r:id="rId41"/>
    <p:sldId id="431" r:id="rId42"/>
    <p:sldId id="337" r:id="rId43"/>
    <p:sldId id="423" r:id="rId44"/>
    <p:sldId id="435" r:id="rId45"/>
    <p:sldId id="414" r:id="rId46"/>
    <p:sldId id="415" r:id="rId47"/>
    <p:sldId id="410" r:id="rId48"/>
    <p:sldId id="411" r:id="rId49"/>
    <p:sldId id="412" r:id="rId50"/>
    <p:sldId id="413" r:id="rId51"/>
    <p:sldId id="417" r:id="rId52"/>
    <p:sldId id="438" r:id="rId53"/>
    <p:sldId id="443" r:id="rId54"/>
    <p:sldId id="444" r:id="rId55"/>
    <p:sldId id="445"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192B"/>
    <a:srgbClr val="E11A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26" autoAdjust="0"/>
    <p:restoredTop sz="96827" autoAdjust="0"/>
  </p:normalViewPr>
  <p:slideViewPr>
    <p:cSldViewPr snapToGrid="0" snapToObjects="1">
      <p:cViewPr>
        <p:scale>
          <a:sx n="162" d="100"/>
          <a:sy n="162" d="100"/>
        </p:scale>
        <p:origin x="-336" y="-5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0B893-2D33-C143-95DB-B9BF721B1FC5}" type="datetimeFigureOut">
              <a:rPr lang="en-US" smtClean="0"/>
              <a:t>10/19/21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03E4E-4774-E944-990E-761C025100EC}" type="slidenum">
              <a:rPr lang="en-US" smtClean="0"/>
              <a:t>‹#›</a:t>
            </a:fld>
            <a:endParaRPr lang="en-US"/>
          </a:p>
        </p:txBody>
      </p:sp>
    </p:spTree>
    <p:extLst>
      <p:ext uri="{BB962C8B-B14F-4D97-AF65-F5344CB8AC3E}">
        <p14:creationId xmlns:p14="http://schemas.microsoft.com/office/powerpoint/2010/main" val="884615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rc-docs.northeastern.edu/en/latest/storage/discovery_storage.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rc-docs.northeastern.edu/en/latest/hardware/hardware_overview.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csc.fi/computing/running/array-jobs/"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slurm.schedmd.com/job_array.html" TargetMode="External"/><Relationship Id="rId4" Type="http://schemas.openxmlformats.org/officeDocument/2006/relationships/hyperlink" Target="https://scicomp.aalto.fi/triton/tut/array/"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3</a:t>
            </a:fld>
            <a:endParaRPr lang="en-US"/>
          </a:p>
        </p:txBody>
      </p:sp>
    </p:spTree>
    <p:extLst>
      <p:ext uri="{BB962C8B-B14F-4D97-AF65-F5344CB8AC3E}">
        <p14:creationId xmlns:p14="http://schemas.microsoft.com/office/powerpoint/2010/main" val="1875457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https://rc-docs.northeastern.edu/en/latest/storage/discovery_storage.html</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err="1">
                <a:solidFill>
                  <a:srgbClr val="00B0F0"/>
                </a:solidFill>
              </a:rPr>
              <a:t>rc.northeastern.edu</a:t>
            </a:r>
            <a:r>
              <a:rPr lang="en-US" u="sng" dirty="0">
                <a:solidFill>
                  <a:srgbClr val="00B0F0"/>
                </a:solidFill>
              </a:rPr>
              <a:t>/policy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14</a:t>
            </a:fld>
            <a:endParaRPr lang="en-US"/>
          </a:p>
        </p:txBody>
      </p:sp>
    </p:spTree>
    <p:extLst>
      <p:ext uri="{BB962C8B-B14F-4D97-AF65-F5344CB8AC3E}">
        <p14:creationId xmlns:p14="http://schemas.microsoft.com/office/powerpoint/2010/main" val="2454501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822168C0-7888-4AA0-9644-9C135F534984}" type="slidenum">
              <a:rPr lang="en-US" smtClean="0"/>
              <a:t>18</a:t>
            </a:fld>
            <a:endParaRPr lang="en-US"/>
          </a:p>
        </p:txBody>
      </p:sp>
    </p:spTree>
    <p:extLst>
      <p:ext uri="{BB962C8B-B14F-4D97-AF65-F5344CB8AC3E}">
        <p14:creationId xmlns:p14="http://schemas.microsoft.com/office/powerpoint/2010/main" val="151128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2168C0-7888-4AA0-9644-9C135F534984}" type="slidenum">
              <a:rPr lang="en-US" smtClean="0"/>
              <a:t>19</a:t>
            </a:fld>
            <a:endParaRPr lang="en-US"/>
          </a:p>
        </p:txBody>
      </p:sp>
    </p:spTree>
    <p:extLst>
      <p:ext uri="{BB962C8B-B14F-4D97-AF65-F5344CB8AC3E}">
        <p14:creationId xmlns:p14="http://schemas.microsoft.com/office/powerpoint/2010/main" val="917017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2168C0-7888-4AA0-9644-9C135F534984}" type="slidenum">
              <a:rPr lang="en-US" smtClean="0"/>
              <a:t>20</a:t>
            </a:fld>
            <a:endParaRPr lang="en-US"/>
          </a:p>
        </p:txBody>
      </p:sp>
    </p:spTree>
    <p:extLst>
      <p:ext uri="{BB962C8B-B14F-4D97-AF65-F5344CB8AC3E}">
        <p14:creationId xmlns:p14="http://schemas.microsoft.com/office/powerpoint/2010/main" val="3693867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Jupyter</a:t>
            </a:r>
            <a:r>
              <a:rPr lang="en-US" sz="1200" b="0" i="0" kern="1200" dirty="0">
                <a:solidFill>
                  <a:schemeClr val="tx1"/>
                </a:solidFill>
                <a:effectLst/>
                <a:latin typeface="+mn-lt"/>
                <a:ea typeface="+mn-ea"/>
                <a:cs typeface="+mn-cs"/>
              </a:rPr>
              <a:t> Notebook is an open-source web application that allows you to create and share documents that contain live code, equations, visualizations and narrative text. Uses include: data cleaning and transformation, numerical simulation, statistical modeling, data visualization, machine learning, and much more.</a:t>
            </a:r>
          </a:p>
          <a:p>
            <a:endParaRPr lang="en-US" dirty="0"/>
          </a:p>
        </p:txBody>
      </p:sp>
      <p:sp>
        <p:nvSpPr>
          <p:cNvPr id="4" name="Slide Number Placeholder 3"/>
          <p:cNvSpPr>
            <a:spLocks noGrp="1"/>
          </p:cNvSpPr>
          <p:nvPr>
            <p:ph type="sldNum" sz="quarter" idx="5"/>
          </p:nvPr>
        </p:nvSpPr>
        <p:spPr/>
        <p:txBody>
          <a:bodyPr/>
          <a:lstStyle/>
          <a:p>
            <a:fld id="{A1940CE8-06A1-E64D-ABF1-283378B063DB}" type="slidenum">
              <a:rPr lang="en-US" smtClean="0"/>
              <a:t>23</a:t>
            </a:fld>
            <a:endParaRPr lang="en-US"/>
          </a:p>
        </p:txBody>
      </p:sp>
    </p:spTree>
    <p:extLst>
      <p:ext uri="{BB962C8B-B14F-4D97-AF65-F5344CB8AC3E}">
        <p14:creationId xmlns:p14="http://schemas.microsoft.com/office/powerpoint/2010/main" val="346903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32</a:t>
            </a:fld>
            <a:endParaRPr lang="en-US"/>
          </a:p>
        </p:txBody>
      </p:sp>
    </p:spTree>
    <p:extLst>
      <p:ext uri="{BB962C8B-B14F-4D97-AF65-F5344CB8AC3E}">
        <p14:creationId xmlns:p14="http://schemas.microsoft.com/office/powerpoint/2010/main" val="2486057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33</a:t>
            </a:fld>
            <a:endParaRPr lang="en-US"/>
          </a:p>
        </p:txBody>
      </p:sp>
    </p:spTree>
    <p:extLst>
      <p:ext uri="{BB962C8B-B14F-4D97-AF65-F5344CB8AC3E}">
        <p14:creationId xmlns:p14="http://schemas.microsoft.com/office/powerpoint/2010/main" val="735618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34</a:t>
            </a:fld>
            <a:endParaRPr lang="en-US"/>
          </a:p>
        </p:txBody>
      </p:sp>
    </p:spTree>
    <p:extLst>
      <p:ext uri="{BB962C8B-B14F-4D97-AF65-F5344CB8AC3E}">
        <p14:creationId xmlns:p14="http://schemas.microsoft.com/office/powerpoint/2010/main" val="3684010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36</a:t>
            </a:fld>
            <a:endParaRPr lang="en-US"/>
          </a:p>
        </p:txBody>
      </p:sp>
    </p:spTree>
    <p:extLst>
      <p:ext uri="{BB962C8B-B14F-4D97-AF65-F5344CB8AC3E}">
        <p14:creationId xmlns:p14="http://schemas.microsoft.com/office/powerpoint/2010/main" val="622144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37</a:t>
            </a:fld>
            <a:endParaRPr lang="en-US"/>
          </a:p>
        </p:txBody>
      </p:sp>
    </p:spTree>
    <p:extLst>
      <p:ext uri="{BB962C8B-B14F-4D97-AF65-F5344CB8AC3E}">
        <p14:creationId xmlns:p14="http://schemas.microsoft.com/office/powerpoint/2010/main" val="537000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5</a:t>
            </a:fld>
            <a:endParaRPr lang="en-US"/>
          </a:p>
        </p:txBody>
      </p:sp>
    </p:spTree>
    <p:extLst>
      <p:ext uri="{BB962C8B-B14F-4D97-AF65-F5344CB8AC3E}">
        <p14:creationId xmlns:p14="http://schemas.microsoft.com/office/powerpoint/2010/main" val="1233985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38</a:t>
            </a:fld>
            <a:endParaRPr lang="en-US"/>
          </a:p>
        </p:txBody>
      </p:sp>
    </p:spTree>
    <p:extLst>
      <p:ext uri="{BB962C8B-B14F-4D97-AF65-F5344CB8AC3E}">
        <p14:creationId xmlns:p14="http://schemas.microsoft.com/office/powerpoint/2010/main" val="869132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39</a:t>
            </a:fld>
            <a:endParaRPr lang="en-US"/>
          </a:p>
        </p:txBody>
      </p:sp>
    </p:spTree>
    <p:extLst>
      <p:ext uri="{BB962C8B-B14F-4D97-AF65-F5344CB8AC3E}">
        <p14:creationId xmlns:p14="http://schemas.microsoft.com/office/powerpoint/2010/main" val="3412157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40</a:t>
            </a:fld>
            <a:endParaRPr lang="en-US"/>
          </a:p>
        </p:txBody>
      </p:sp>
    </p:spTree>
    <p:extLst>
      <p:ext uri="{BB962C8B-B14F-4D97-AF65-F5344CB8AC3E}">
        <p14:creationId xmlns:p14="http://schemas.microsoft.com/office/powerpoint/2010/main" val="3416852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41</a:t>
            </a:fld>
            <a:endParaRPr lang="en-US"/>
          </a:p>
        </p:txBody>
      </p:sp>
    </p:spTree>
    <p:extLst>
      <p:ext uri="{BB962C8B-B14F-4D97-AF65-F5344CB8AC3E}">
        <p14:creationId xmlns:p14="http://schemas.microsoft.com/office/powerpoint/2010/main" val="675569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Discovery cluster supports a variety of GPUs that offer a wide range of functionalities and capabilities.</a:t>
            </a:r>
          </a:p>
          <a:p>
            <a:r>
              <a:rPr lang="en-US" sz="1200" b="0" i="0" kern="1200" dirty="0">
                <a:solidFill>
                  <a:schemeClr val="tx1"/>
                </a:solidFill>
                <a:effectLst/>
                <a:latin typeface="+mn-lt"/>
                <a:ea typeface="+mn-ea"/>
                <a:cs typeface="+mn-cs"/>
              </a:rPr>
              <a:t>k20m - The Tesla K20m is an enthusiast-class professional graphics card developed by NVIDIA, which was launched in January 2013. It is built on 28 nm process, is based on the GK110 graphics processor, and supports DirectX 12. For full specifications, see [7].</a:t>
            </a:r>
          </a:p>
          <a:p>
            <a:r>
              <a:rPr lang="en-US" sz="1200" b="0" i="0" kern="1200" dirty="0">
                <a:solidFill>
                  <a:schemeClr val="tx1"/>
                </a:solidFill>
                <a:effectLst/>
                <a:latin typeface="+mn-lt"/>
                <a:ea typeface="+mn-ea"/>
                <a:cs typeface="+mn-cs"/>
              </a:rPr>
              <a:t>k40m - The Tesla K40m is an enthusiast-class professional graphics card developed by NVIDIA, which was launched in November 2013. It is built on 28 nm process, based on the GK110B graphics processor, and supports DirectX 12. For full specifications, see [8].</a:t>
            </a:r>
          </a:p>
          <a:p>
            <a:r>
              <a:rPr lang="en-US" sz="1200" b="0" i="0" kern="1200" dirty="0">
                <a:solidFill>
                  <a:schemeClr val="tx1"/>
                </a:solidFill>
                <a:effectLst/>
                <a:latin typeface="+mn-lt"/>
                <a:ea typeface="+mn-ea"/>
                <a:cs typeface="+mn-cs"/>
              </a:rPr>
              <a:t>k80 - The Tesla K80 is a professional graphics card developed by NVIDIA, which was launched in November 2014. It is built on 28 nm process, is based on the GK210 graphics processor, and supports DirectX 12. </a:t>
            </a:r>
            <a:r>
              <a:rPr lang="en-US" sz="1200" b="0" i="0" kern="1200" dirty="0" err="1">
                <a:solidFill>
                  <a:schemeClr val="tx1"/>
                </a:solidFill>
                <a:effectLst/>
                <a:latin typeface="+mn-lt"/>
                <a:ea typeface="+mn-ea"/>
                <a:cs typeface="+mn-cs"/>
              </a:rPr>
              <a:t>Advertized</a:t>
            </a:r>
            <a:r>
              <a:rPr lang="en-US" sz="1200" b="0" i="0" kern="1200" dirty="0">
                <a:solidFill>
                  <a:schemeClr val="tx1"/>
                </a:solidFill>
                <a:effectLst/>
                <a:latin typeface="+mn-lt"/>
                <a:ea typeface="+mn-ea"/>
                <a:cs typeface="+mn-cs"/>
              </a:rPr>
              <a:t> as the world's most popular GPU on NVIDIA website, it delivers exceptional performance with fewer, more powerful servers that tremendously reduces data center costs and boosts throughput 5-10 times more in real-world applications. For full specifications and details, see [9, 10].</a:t>
            </a:r>
          </a:p>
          <a:p>
            <a:r>
              <a:rPr lang="en-US" sz="1200" b="0" i="0" kern="1200" dirty="0">
                <a:solidFill>
                  <a:schemeClr val="tx1"/>
                </a:solidFill>
                <a:effectLst/>
                <a:latin typeface="+mn-lt"/>
                <a:ea typeface="+mn-ea"/>
                <a:cs typeface="+mn-cs"/>
              </a:rPr>
              <a:t>p100 - The Tesla P100 is an enthusiast-class professional graphics card developed by NVIDIA, which was launched in June 2016. It is Built on 16 nm process, is based on the GP100 graphics processor, and supports DirectX 12. Advertised as the world's first AI supercomputing data center GPU on NVIDIA website, it offers a unified platform for accelerating both HPC and AI, and dramatically increases throughput. For full specifications and details, see [11, 12].</a:t>
            </a:r>
          </a:p>
          <a:p>
            <a:r>
              <a:rPr lang="en-US" sz="1200" b="0" i="0" kern="1200" dirty="0">
                <a:solidFill>
                  <a:schemeClr val="tx1"/>
                </a:solidFill>
                <a:effectLst/>
                <a:latin typeface="+mn-lt"/>
                <a:ea typeface="+mn-ea"/>
                <a:cs typeface="+mn-cs"/>
              </a:rPr>
              <a:t>v100-pcie &amp; v100-sxm2 - The Tesla V100 series is a professional graphics card developed by NVIDIA, which was launched in March 2018. It is built on 12 nm process, is based on the GV100 graphics processor, and supports DirectX 12. Advertised as the first tensor core GPU on NVIDIA website, it is the most advanced data center GPU for AI. It comes in 16 and 32GB configurations. It offers performance of up to 32 CPUs wrapped up in a single GPU. For full specifications and details, see [13, 14, 15].</a:t>
            </a:r>
          </a:p>
          <a:p>
            <a:r>
              <a:rPr lang="en-US" sz="1200" b="0" i="0" kern="1200" dirty="0">
                <a:solidFill>
                  <a:schemeClr val="tx1"/>
                </a:solidFill>
                <a:effectLst/>
                <a:latin typeface="+mn-lt"/>
                <a:ea typeface="+mn-ea"/>
                <a:cs typeface="+mn-cs"/>
              </a:rPr>
              <a:t>T4 - The Tesla T4 is a professional graphics card developed by NVIDIA, which was launched in September 2018. It is built on 12 nm process, is based on the TU104 graphics processor, and supports DirectX 12 Ultimate. This GPU offers breakthrough performance by accelerating various computing environments ranging from cloud to AI &amp; graphics. It is energy-efficient and features multi-precision Turing Tensor Cores, providing up to 500 trillion tensor operations per second, and new RT Cores, for performing ray tracing operations with extraordinary efficiency. For full specifications and details, see [16, 17].</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latest Tesla 20-series GPUs are based on the latest implementation of the CUDA platform called the "Fermi architecture". Fermi has key computing features such as 500+ gigaflops of IEEE standard double-precision floating-point hardware support, L1 and L2 caches, ECC memory error protection, local user-managed data caches in the form of shared memory dispersed throughout the GPU, coalesced memory accesses, and more.</a:t>
            </a:r>
          </a:p>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44</a:t>
            </a:fld>
            <a:endParaRPr lang="en-US"/>
          </a:p>
        </p:txBody>
      </p:sp>
    </p:spTree>
    <p:extLst>
      <p:ext uri="{BB962C8B-B14F-4D97-AF65-F5344CB8AC3E}">
        <p14:creationId xmlns:p14="http://schemas.microsoft.com/office/powerpoint/2010/main" val="751189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45</a:t>
            </a:fld>
            <a:endParaRPr lang="en-US"/>
          </a:p>
        </p:txBody>
      </p:sp>
    </p:spTree>
    <p:extLst>
      <p:ext uri="{BB962C8B-B14F-4D97-AF65-F5344CB8AC3E}">
        <p14:creationId xmlns:p14="http://schemas.microsoft.com/office/powerpoint/2010/main" val="821047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46</a:t>
            </a:fld>
            <a:endParaRPr lang="en-US"/>
          </a:p>
        </p:txBody>
      </p:sp>
    </p:spTree>
    <p:extLst>
      <p:ext uri="{BB962C8B-B14F-4D97-AF65-F5344CB8AC3E}">
        <p14:creationId xmlns:p14="http://schemas.microsoft.com/office/powerpoint/2010/main" val="3102165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47</a:t>
            </a:fld>
            <a:endParaRPr lang="en-US"/>
          </a:p>
        </p:txBody>
      </p:sp>
    </p:spTree>
    <p:extLst>
      <p:ext uri="{BB962C8B-B14F-4D97-AF65-F5344CB8AC3E}">
        <p14:creationId xmlns:p14="http://schemas.microsoft.com/office/powerpoint/2010/main" val="29509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48</a:t>
            </a:fld>
            <a:endParaRPr lang="en-US"/>
          </a:p>
        </p:txBody>
      </p:sp>
    </p:spTree>
    <p:extLst>
      <p:ext uri="{BB962C8B-B14F-4D97-AF65-F5344CB8AC3E}">
        <p14:creationId xmlns:p14="http://schemas.microsoft.com/office/powerpoint/2010/main" val="2509894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49</a:t>
            </a:fld>
            <a:endParaRPr lang="en-US"/>
          </a:p>
        </p:txBody>
      </p:sp>
    </p:spTree>
    <p:extLst>
      <p:ext uri="{BB962C8B-B14F-4D97-AF65-F5344CB8AC3E}">
        <p14:creationId xmlns:p14="http://schemas.microsoft.com/office/powerpoint/2010/main" val="1254160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https://rc-docs.northeastern.edu/en/latest/hardware/hardware_overview.html</a:t>
            </a:r>
            <a:endParaRPr lang="en-US" dirty="0"/>
          </a:p>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6</a:t>
            </a:fld>
            <a:endParaRPr lang="en-US"/>
          </a:p>
        </p:txBody>
      </p:sp>
    </p:spTree>
    <p:extLst>
      <p:ext uri="{BB962C8B-B14F-4D97-AF65-F5344CB8AC3E}">
        <p14:creationId xmlns:p14="http://schemas.microsoft.com/office/powerpoint/2010/main" val="1622791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50</a:t>
            </a:fld>
            <a:endParaRPr lang="en-US"/>
          </a:p>
        </p:txBody>
      </p:sp>
    </p:spTree>
    <p:extLst>
      <p:ext uri="{BB962C8B-B14F-4D97-AF65-F5344CB8AC3E}">
        <p14:creationId xmlns:p14="http://schemas.microsoft.com/office/powerpoint/2010/main" val="3839851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51</a:t>
            </a:fld>
            <a:endParaRPr lang="en-US"/>
          </a:p>
        </p:txBody>
      </p:sp>
    </p:spTree>
    <p:extLst>
      <p:ext uri="{BB962C8B-B14F-4D97-AF65-F5344CB8AC3E}">
        <p14:creationId xmlns:p14="http://schemas.microsoft.com/office/powerpoint/2010/main" val="1013106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52</a:t>
            </a:fld>
            <a:endParaRPr lang="en-US"/>
          </a:p>
        </p:txBody>
      </p:sp>
    </p:spTree>
    <p:extLst>
      <p:ext uri="{BB962C8B-B14F-4D97-AF65-F5344CB8AC3E}">
        <p14:creationId xmlns:p14="http://schemas.microsoft.com/office/powerpoint/2010/main" val="601309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53</a:t>
            </a:fld>
            <a:endParaRPr lang="en-US"/>
          </a:p>
        </p:txBody>
      </p:sp>
    </p:spTree>
    <p:extLst>
      <p:ext uri="{BB962C8B-B14F-4D97-AF65-F5344CB8AC3E}">
        <p14:creationId xmlns:p14="http://schemas.microsoft.com/office/powerpoint/2010/main" val="32321116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https://docs.csc.fi/computing/running/array-jobs/</a:t>
            </a:r>
            <a:endParaRPr lang="en-US" dirty="0"/>
          </a:p>
          <a:p>
            <a:r>
              <a:rPr lang="en-US" dirty="0">
                <a:hlinkClick r:id="rId4"/>
              </a:rPr>
              <a:t>https://scicomp.aalto.fi/triton/tut/array/</a:t>
            </a:r>
            <a:endParaRPr lang="en-US" dirty="0"/>
          </a:p>
          <a:p>
            <a:r>
              <a:rPr lang="en-US" u="sng" dirty="0">
                <a:hlinkClick r:id="rId5"/>
              </a:rPr>
              <a:t>https://slurm.schedmd.com/job_array.html</a:t>
            </a:r>
            <a:endParaRPr lang="en-US" dirty="0"/>
          </a:p>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55</a:t>
            </a:fld>
            <a:endParaRPr lang="en-US"/>
          </a:p>
        </p:txBody>
      </p:sp>
    </p:spTree>
    <p:extLst>
      <p:ext uri="{BB962C8B-B14F-4D97-AF65-F5344CB8AC3E}">
        <p14:creationId xmlns:p14="http://schemas.microsoft.com/office/powerpoint/2010/main" val="239272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56</a:t>
            </a:fld>
            <a:endParaRPr lang="en-US"/>
          </a:p>
        </p:txBody>
      </p:sp>
    </p:spTree>
    <p:extLst>
      <p:ext uri="{BB962C8B-B14F-4D97-AF65-F5344CB8AC3E}">
        <p14:creationId xmlns:p14="http://schemas.microsoft.com/office/powerpoint/2010/main" val="40958143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57</a:t>
            </a:fld>
            <a:endParaRPr lang="en-US"/>
          </a:p>
        </p:txBody>
      </p:sp>
    </p:spTree>
    <p:extLst>
      <p:ext uri="{BB962C8B-B14F-4D97-AF65-F5344CB8AC3E}">
        <p14:creationId xmlns:p14="http://schemas.microsoft.com/office/powerpoint/2010/main" val="4049870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Compute node / Node</a:t>
            </a:r>
            <a:r>
              <a:rPr lang="en-US" sz="1200" b="0" i="0" kern="1200" dirty="0">
                <a:solidFill>
                  <a:schemeClr val="tx1"/>
                </a:solidFill>
                <a:effectLst/>
                <a:latin typeface="+mn-lt"/>
                <a:ea typeface="+mn-ea"/>
                <a:cs typeface="+mn-cs"/>
              </a:rPr>
              <a:t> - a standalone computer/server/worker node in the cluster, which is running its own instance of the operating system (typically, Linux-OS like CentOS) and is interconnected with the other nodes via a network. Usually has multiple CPUs/processors/cores a separate memory, network interfaces, etc.</a:t>
            </a:r>
          </a:p>
          <a:p>
            <a:r>
              <a:rPr lang="en-US" sz="1200" b="1" i="0" kern="1200" dirty="0">
                <a:solidFill>
                  <a:schemeClr val="tx1"/>
                </a:solidFill>
                <a:effectLst/>
                <a:latin typeface="+mn-lt"/>
                <a:ea typeface="+mn-ea"/>
                <a:cs typeface="+mn-cs"/>
              </a:rPr>
              <a:t>CPU / Socket / Processor / Core</a:t>
            </a:r>
            <a:r>
              <a:rPr lang="en-US" sz="1200" b="0" i="0" kern="1200" dirty="0">
                <a:solidFill>
                  <a:schemeClr val="tx1"/>
                </a:solidFill>
                <a:effectLst/>
                <a:latin typeface="+mn-lt"/>
                <a:ea typeface="+mn-ea"/>
                <a:cs typeface="+mn-cs"/>
              </a:rPr>
              <a:t> - may vary upon context and manufacturer. Initially, a CPU (Central Processing Unit) was referred to a single component within a computer. When multiple CPUs were introduced, each CPU was subdivided into multiple "cores", which were considered single processing units. Sockets are referred to as CPUs with multiple cores, though this term can depend on the vendor.</a:t>
            </a:r>
          </a:p>
          <a:p>
            <a:r>
              <a:rPr lang="en-US" sz="1200" b="1" i="0" kern="1200" dirty="0">
                <a:solidFill>
                  <a:schemeClr val="tx1"/>
                </a:solidFill>
                <a:effectLst/>
                <a:latin typeface="+mn-lt"/>
                <a:ea typeface="+mn-ea"/>
                <a:cs typeface="+mn-cs"/>
              </a:rPr>
              <a:t>Task</a:t>
            </a:r>
            <a:r>
              <a:rPr lang="en-US" sz="1200" b="0" i="0" kern="1200" dirty="0">
                <a:solidFill>
                  <a:schemeClr val="tx1"/>
                </a:solidFill>
                <a:effectLst/>
                <a:latin typeface="+mn-lt"/>
                <a:ea typeface="+mn-ea"/>
                <a:cs typeface="+mn-cs"/>
              </a:rPr>
              <a:t> - A logical section of a computational workflow, typically a program or a set of instructions that is executed by a parallel unit. A parallel program consists of multiple tasks executed simultaneously.</a:t>
            </a:r>
          </a:p>
          <a:p>
            <a:r>
              <a:rPr lang="en-US" sz="1200" b="1" i="0" kern="1200" dirty="0">
                <a:solidFill>
                  <a:schemeClr val="tx1"/>
                </a:solidFill>
                <a:effectLst/>
                <a:latin typeface="+mn-lt"/>
                <a:ea typeface="+mn-ea"/>
                <a:cs typeface="+mn-cs"/>
              </a:rPr>
              <a:t>Network</a:t>
            </a:r>
            <a:r>
              <a:rPr lang="en-US" sz="1200" b="0" i="0" kern="1200" dirty="0">
                <a:solidFill>
                  <a:schemeClr val="tx1"/>
                </a:solidFill>
                <a:effectLst/>
                <a:latin typeface="+mn-lt"/>
                <a:ea typeface="+mn-ea"/>
                <a:cs typeface="+mn-cs"/>
              </a:rPr>
              <a:t> - different nodes in the cluster are usually connected to each other through fast local area networks (LAN). Faster connections like InfiniBand (IB) connection provide high throughput and low latency.</a:t>
            </a:r>
          </a:p>
          <a:p>
            <a:r>
              <a:rPr lang="en-US" sz="1200" b="1" i="0" kern="1200" dirty="0">
                <a:solidFill>
                  <a:schemeClr val="tx1"/>
                </a:solidFill>
                <a:effectLst/>
                <a:latin typeface="+mn-lt"/>
                <a:ea typeface="+mn-ea"/>
                <a:cs typeface="+mn-cs"/>
              </a:rPr>
              <a:t>Partition</a:t>
            </a:r>
            <a:r>
              <a:rPr lang="en-US" sz="1200" b="0" i="0" kern="1200" dirty="0">
                <a:solidFill>
                  <a:schemeClr val="tx1"/>
                </a:solidFill>
                <a:effectLst/>
                <a:latin typeface="+mn-lt"/>
                <a:ea typeface="+mn-ea"/>
                <a:cs typeface="+mn-cs"/>
              </a:rPr>
              <a:t> - (on the Discovery cluster) are groups of nodes that are grouped into logical sets.</a:t>
            </a:r>
          </a:p>
          <a:p>
            <a:r>
              <a:rPr lang="en-US" sz="1200" b="1" i="0" kern="1200" dirty="0">
                <a:solidFill>
                  <a:schemeClr val="tx1"/>
                </a:solidFill>
                <a:effectLst/>
                <a:latin typeface="+mn-lt"/>
                <a:ea typeface="+mn-ea"/>
                <a:cs typeface="+mn-cs"/>
              </a:rPr>
              <a:t>Clock cycle</a:t>
            </a:r>
            <a:r>
              <a:rPr lang="en-US" sz="1200" b="0" i="0" kern="1200" dirty="0">
                <a:solidFill>
                  <a:schemeClr val="tx1"/>
                </a:solidFill>
                <a:effectLst/>
                <a:latin typeface="+mn-lt"/>
                <a:ea typeface="+mn-ea"/>
                <a:cs typeface="+mn-cs"/>
              </a:rPr>
              <a:t> - the speed unit of a CPU and corresponds to the electronic pulse of a CPU, during which the CPU performs a basic operation.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B03E4E-4774-E944-990E-761C025100E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7909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8</a:t>
            </a:fld>
            <a:endParaRPr lang="en-US"/>
          </a:p>
        </p:txBody>
      </p:sp>
    </p:spTree>
    <p:extLst>
      <p:ext uri="{BB962C8B-B14F-4D97-AF65-F5344CB8AC3E}">
        <p14:creationId xmlns:p14="http://schemas.microsoft.com/office/powerpoint/2010/main" val="3749121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9</a:t>
            </a:fld>
            <a:endParaRPr lang="en-US"/>
          </a:p>
        </p:txBody>
      </p:sp>
    </p:spTree>
    <p:extLst>
      <p:ext uri="{BB962C8B-B14F-4D97-AF65-F5344CB8AC3E}">
        <p14:creationId xmlns:p14="http://schemas.microsoft.com/office/powerpoint/2010/main" val="929715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11</a:t>
            </a:fld>
            <a:endParaRPr lang="en-US"/>
          </a:p>
        </p:txBody>
      </p:sp>
    </p:spTree>
    <p:extLst>
      <p:ext uri="{BB962C8B-B14F-4D97-AF65-F5344CB8AC3E}">
        <p14:creationId xmlns:p14="http://schemas.microsoft.com/office/powerpoint/2010/main" val="277365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12</a:t>
            </a:fld>
            <a:endParaRPr lang="en-US"/>
          </a:p>
        </p:txBody>
      </p:sp>
    </p:spTree>
    <p:extLst>
      <p:ext uri="{BB962C8B-B14F-4D97-AF65-F5344CB8AC3E}">
        <p14:creationId xmlns:p14="http://schemas.microsoft.com/office/powerpoint/2010/main" val="1627899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13</a:t>
            </a:fld>
            <a:endParaRPr lang="en-US"/>
          </a:p>
        </p:txBody>
      </p:sp>
    </p:spTree>
    <p:extLst>
      <p:ext uri="{BB962C8B-B14F-4D97-AF65-F5344CB8AC3E}">
        <p14:creationId xmlns:p14="http://schemas.microsoft.com/office/powerpoint/2010/main" val="32379091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ctrTitle"/>
          </p:nvPr>
        </p:nvSpPr>
        <p:spPr>
          <a:xfrm>
            <a:off x="631371" y="1122363"/>
            <a:ext cx="6096807" cy="2038526"/>
          </a:xfrm>
        </p:spPr>
        <p:txBody>
          <a:bodyPr anchor="b"/>
          <a:lstStyle>
            <a:lvl1pPr algn="l">
              <a:defRPr sz="6000">
                <a:latin typeface="Real Head Pro" charset="0"/>
                <a:ea typeface="Real Head Pro" charset="0"/>
                <a:cs typeface="Real Head Pro" charset="0"/>
              </a:defRPr>
            </a:lvl1pPr>
          </a:lstStyle>
          <a:p>
            <a:r>
              <a:rPr lang="en-US"/>
              <a:t>Click to edit Master title style</a:t>
            </a:r>
            <a:endParaRPr lang="en-US" dirty="0"/>
          </a:p>
        </p:txBody>
      </p:sp>
      <p:sp>
        <p:nvSpPr>
          <p:cNvPr id="7" name="Subtitle 2"/>
          <p:cNvSpPr>
            <a:spLocks noGrp="1"/>
          </p:cNvSpPr>
          <p:nvPr>
            <p:ph type="subTitle" idx="1"/>
          </p:nvPr>
        </p:nvSpPr>
        <p:spPr>
          <a:xfrm>
            <a:off x="631371" y="3376260"/>
            <a:ext cx="6096807" cy="1655762"/>
          </a:xfrm>
        </p:spPr>
        <p:txBody>
          <a:bodyPr/>
          <a:lstStyle>
            <a:lvl1pPr marL="0" indent="0" algn="l">
              <a:buNone/>
              <a:defRPr sz="2400">
                <a:latin typeface="Real Text Pro" charset="0"/>
                <a:ea typeface="Real Text Pro" charset="0"/>
                <a:cs typeface="Real Text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91378" y="3632753"/>
            <a:ext cx="5144909" cy="304733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4944533"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0"/>
          </p:nvPr>
        </p:nvSpPr>
        <p:spPr>
          <a:xfrm>
            <a:off x="6535994"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p:cNvCxnSpPr/>
          <p:nvPr userDrawn="1"/>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1" name="Title 1"/>
          <p:cNvSpPr>
            <a:spLocks noGrp="1"/>
          </p:cNvSpPr>
          <p:nvPr>
            <p:ph type="title"/>
          </p:nvPr>
        </p:nvSpPr>
        <p:spPr>
          <a:xfrm>
            <a:off x="838200" y="365125"/>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a:stretch>
            <a:fillRect/>
          </a:stretch>
        </p:blipFill>
        <p:spPr>
          <a:xfrm>
            <a:off x="838200" y="6397395"/>
            <a:ext cx="2688771" cy="240173"/>
          </a:xfrm>
          <a:prstGeom prst="rect">
            <a:avLst/>
          </a:prstGeom>
        </p:spPr>
      </p:pic>
      <p:cxnSp>
        <p:nvCxnSpPr>
          <p:cNvPr id="16" name="Straight Connector 15"/>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7" name="Content Placeholder 2"/>
          <p:cNvSpPr>
            <a:spLocks noGrp="1"/>
          </p:cNvSpPr>
          <p:nvPr>
            <p:ph sz="half" idx="10"/>
          </p:nvPr>
        </p:nvSpPr>
        <p:spPr>
          <a:xfrm>
            <a:off x="6553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p:cNvPicPr>
            <a:picLocks noChangeAspect="1"/>
          </p:cNvPicPr>
          <p:nvPr userDrawn="1"/>
        </p:nvPicPr>
        <p:blipFill>
          <a:blip r:embed="rId3"/>
          <a:stretch>
            <a:fillRect/>
          </a:stretch>
        </p:blipFill>
        <p:spPr>
          <a:xfrm>
            <a:off x="10604771" y="5559425"/>
            <a:ext cx="1079500" cy="830792"/>
          </a:xfrm>
          <a:prstGeom prst="rect">
            <a:avLst/>
          </a:prstGeom>
        </p:spPr>
      </p:pic>
      <p:sp>
        <p:nvSpPr>
          <p:cNvPr id="2" name="Slide Number Placeholder 1"/>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biLevel thresh="50000"/>
          </a:blip>
          <a:stretch>
            <a:fillRect/>
          </a:stretch>
        </p:blipFill>
        <p:spPr>
          <a:xfrm>
            <a:off x="838200" y="337165"/>
            <a:ext cx="2858729" cy="901861"/>
          </a:xfrm>
          <a:prstGeom prst="rect">
            <a:avLst/>
          </a:prstGeom>
        </p:spPr>
      </p:pic>
      <p:sp>
        <p:nvSpPr>
          <p:cNvPr id="8"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userDrawn="1"/>
        </p:nvCxnSpPr>
        <p:spPr>
          <a:xfrm>
            <a:off x="1897380" y="1332089"/>
            <a:ext cx="875086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3"/>
          <a:stretch>
            <a:fillRect/>
          </a:stretch>
        </p:blipFill>
        <p:spPr>
          <a:xfrm>
            <a:off x="10604771" y="5559425"/>
            <a:ext cx="1079500"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16"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71861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8" name="Title 3"/>
          <p:cNvSpPr>
            <a:spLocks noGrp="1"/>
          </p:cNvSpPr>
          <p:nvPr>
            <p:ph type="title"/>
          </p:nvPr>
        </p:nvSpPr>
        <p:spPr>
          <a:xfrm>
            <a:off x="838200" y="301625"/>
            <a:ext cx="10515600" cy="1325563"/>
          </a:xfrm>
        </p:spPr>
        <p:txBody>
          <a:bodyPr/>
          <a:lstStyle/>
          <a:p>
            <a:r>
              <a:rPr lang="en-US"/>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0399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16" name="Content Placeholder 2"/>
          <p:cNvSpPr>
            <a:spLocks noGrp="1"/>
          </p:cNvSpPr>
          <p:nvPr>
            <p:ph idx="1"/>
          </p:nvPr>
        </p:nvSpPr>
        <p:spPr>
          <a:xfrm>
            <a:off x="838200" y="1333500"/>
            <a:ext cx="10515600" cy="5056717"/>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8" name="Title 2"/>
          <p:cNvSpPr>
            <a:spLocks noGrp="1"/>
          </p:cNvSpPr>
          <p:nvPr>
            <p:ph type="title"/>
          </p:nvPr>
        </p:nvSpPr>
        <p:spPr>
          <a:xfrm>
            <a:off x="838200" y="9525"/>
            <a:ext cx="10515600" cy="1325563"/>
          </a:xfrm>
        </p:spPr>
        <p:txBody>
          <a:bodyPr/>
          <a:lstStyle/>
          <a:p>
            <a:r>
              <a:rPr lang="en-US"/>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0399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1"/>
          </p:nvPr>
        </p:nvSpPr>
        <p:spPr>
          <a:xfrm>
            <a:off x="838200" y="1333500"/>
            <a:ext cx="10515600" cy="5118100"/>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8" name="Title 3"/>
          <p:cNvSpPr>
            <a:spLocks noGrp="1"/>
          </p:cNvSpPr>
          <p:nvPr>
            <p:ph type="title"/>
          </p:nvPr>
        </p:nvSpPr>
        <p:spPr>
          <a:xfrm>
            <a:off x="838200" y="9525"/>
            <a:ext cx="10515600" cy="1325563"/>
          </a:xfr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838200" y="598310"/>
            <a:ext cx="10515600" cy="733779"/>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cxnSp>
        <p:nvCxnSpPr>
          <p:cNvPr id="13" name="Straight Connector 12"/>
          <p:cNvCxnSpPr/>
          <p:nvPr userDrawn="1"/>
        </p:nvCxnSpPr>
        <p:spPr>
          <a:xfrm>
            <a:off x="838200"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838200" y="1692001"/>
            <a:ext cx="105156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p:nvPr userDrawn="1"/>
        </p:nvSpPr>
        <p:spPr>
          <a:xfrm>
            <a:off x="4974771" y="0"/>
            <a:ext cx="721722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83188" y="987425"/>
            <a:ext cx="6172200" cy="4873625"/>
          </a:xfrm>
        </p:spPr>
        <p:txBody>
          <a:bodyPr/>
          <a:lstStyle>
            <a:lvl1pPr>
              <a:defRPr sz="3200">
                <a:solidFill>
                  <a:schemeClr val="bg1"/>
                </a:solidFill>
                <a:latin typeface="Real Text Pro" charset="0"/>
                <a:ea typeface="Real Text Pro" charset="0"/>
                <a:cs typeface="Real Text Pro" charset="0"/>
              </a:defRPr>
            </a:lvl1pPr>
            <a:lvl2pPr>
              <a:defRPr sz="2800">
                <a:solidFill>
                  <a:schemeClr val="bg1"/>
                </a:solidFill>
                <a:latin typeface="Real Text Pro" charset="0"/>
                <a:ea typeface="Real Text Pro" charset="0"/>
                <a:cs typeface="Real Text Pro" charset="0"/>
              </a:defRPr>
            </a:lvl2pPr>
            <a:lvl3pPr>
              <a:defRPr sz="2400">
                <a:solidFill>
                  <a:schemeClr val="bg1"/>
                </a:solidFill>
                <a:latin typeface="Real Text Pro" charset="0"/>
                <a:ea typeface="Real Text Pro" charset="0"/>
                <a:cs typeface="Real Text Pro" charset="0"/>
              </a:defRPr>
            </a:lvl3pPr>
            <a:lvl4pPr>
              <a:defRPr sz="2000">
                <a:solidFill>
                  <a:schemeClr val="bg1"/>
                </a:solidFill>
                <a:latin typeface="Real Text Pro" charset="0"/>
                <a:ea typeface="Real Text Pro" charset="0"/>
                <a:cs typeface="Real Text Pro" charset="0"/>
              </a:defRPr>
            </a:lvl4pPr>
            <a:lvl5pPr>
              <a:defRPr sz="2000">
                <a:solidFill>
                  <a:schemeClr val="bg1"/>
                </a:solidFill>
                <a:latin typeface="Real Text Pro" charset="0"/>
                <a:ea typeface="Real Text Pro" charset="0"/>
                <a:cs typeface="Real Text Pro"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Title 1"/>
          <p:cNvSpPr>
            <a:spLocks noGrp="1"/>
          </p:cNvSpPr>
          <p:nvPr>
            <p:ph type="title"/>
          </p:nvPr>
        </p:nvSpPr>
        <p:spPr>
          <a:xfrm>
            <a:off x="839788" y="457200"/>
            <a:ext cx="3932237" cy="1379768"/>
          </a:xfrm>
        </p:spPr>
        <p:txBody>
          <a:bodyPr anchor="b"/>
          <a:lstStyle>
            <a:lvl1pPr>
              <a:defRPr sz="3200">
                <a:solidFill>
                  <a:schemeClr val="tx1"/>
                </a:solidFill>
                <a:latin typeface="Real Text Pro" charset="0"/>
                <a:ea typeface="Real Text Pro" charset="0"/>
                <a:cs typeface="Real Text Pro" charset="0"/>
              </a:defRPr>
            </a:lvl1pPr>
          </a:lstStyle>
          <a:p>
            <a:r>
              <a:rPr lang="en-US"/>
              <a:t>Click to edit Master title style</a:t>
            </a:r>
            <a:endParaRPr lang="en-US" dirty="0"/>
          </a:p>
        </p:txBody>
      </p:sp>
      <p:cxnSp>
        <p:nvCxnSpPr>
          <p:cNvPr id="10" name="Straight Connector 9"/>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317258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9" name="Rectangle 8"/>
          <p:cNvSpPr/>
          <p:nvPr userDrawn="1"/>
        </p:nvSpPr>
        <p:spPr>
          <a:xfrm>
            <a:off x="1" y="0"/>
            <a:ext cx="496388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9788" y="457200"/>
            <a:ext cx="3932237" cy="1379768"/>
          </a:xfrm>
        </p:spPr>
        <p:txBody>
          <a:bodyPr anchor="b"/>
          <a:lstStyle>
            <a:lvl1pPr>
              <a:defRPr sz="3200">
                <a:solidFill>
                  <a:schemeClr val="bg1"/>
                </a:solidFill>
                <a:latin typeface="Real Text Pro" charset="0"/>
                <a:ea typeface="Real Text Pro" charset="0"/>
                <a:cs typeface="Real Text Pro" charset="0"/>
              </a:defRPr>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solidFill>
                  <a:schemeClr val="tx1"/>
                </a:solidFill>
                <a:latin typeface="Real Text Pro" charset="0"/>
                <a:ea typeface="Real Text Pro" charset="0"/>
                <a:cs typeface="Real Text Pro" charset="0"/>
              </a:defRPr>
            </a:lvl1pPr>
            <a:lvl2pPr>
              <a:defRPr sz="2800">
                <a:solidFill>
                  <a:schemeClr val="tx1"/>
                </a:solidFill>
                <a:latin typeface="Real Text Pro" charset="0"/>
                <a:ea typeface="Real Text Pro" charset="0"/>
                <a:cs typeface="Real Text Pro" charset="0"/>
              </a:defRPr>
            </a:lvl2pPr>
            <a:lvl3pPr>
              <a:defRPr sz="2400">
                <a:solidFill>
                  <a:schemeClr val="tx1"/>
                </a:solidFill>
                <a:latin typeface="Real Text Pro" charset="0"/>
                <a:ea typeface="Real Text Pro" charset="0"/>
                <a:cs typeface="Real Text Pro" charset="0"/>
              </a:defRPr>
            </a:lvl3pPr>
            <a:lvl4pPr>
              <a:defRPr sz="2000">
                <a:solidFill>
                  <a:schemeClr val="tx1"/>
                </a:solidFill>
                <a:latin typeface="Real Text Pro" charset="0"/>
                <a:ea typeface="Real Text Pro" charset="0"/>
                <a:cs typeface="Real Text Pro" charset="0"/>
              </a:defRPr>
            </a:lvl4pPr>
            <a:lvl5pPr>
              <a:defRPr sz="2000">
                <a:solidFill>
                  <a:schemeClr val="tx1"/>
                </a:solidFill>
                <a:latin typeface="Real Text Pro" charset="0"/>
                <a:ea typeface="Real Text Pro" charset="0"/>
                <a:cs typeface="Real Text Pro"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10604771" y="5559425"/>
            <a:ext cx="1079500"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Slide">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831850" y="1709738"/>
            <a:ext cx="5824589" cy="2852737"/>
          </a:xfrm>
        </p:spPr>
        <p:txBody>
          <a:bodyPr anchor="b"/>
          <a:lstStyle>
            <a:lvl1pPr>
              <a:defRPr sz="6000">
                <a:solidFill>
                  <a:schemeClr val="tx1"/>
                </a:solidFill>
              </a:defRPr>
            </a:lvl1pPr>
          </a:lstStyle>
          <a:p>
            <a:r>
              <a:rPr lang="en-US"/>
              <a:t>Click to edit Master title style</a:t>
            </a:r>
            <a:endParaRPr lang="en-US" dirty="0"/>
          </a:p>
        </p:txBody>
      </p:sp>
      <p:pic>
        <p:nvPicPr>
          <p:cNvPr id="10" name="Picture 9"/>
          <p:cNvPicPr>
            <a:picLocks noChangeAspect="1"/>
          </p:cNvPicPr>
          <p:nvPr userDrawn="1"/>
        </p:nvPicPr>
        <p:blipFill>
          <a:blip r:embed="rId2"/>
          <a:stretch>
            <a:fillRect/>
          </a:stretch>
        </p:blipFill>
        <p:spPr>
          <a:xfrm>
            <a:off x="7404100" y="368300"/>
            <a:ext cx="4552950" cy="6325056"/>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9" name="Rectangle 8"/>
          <p:cNvSpPr/>
          <p:nvPr userDrawn="1"/>
        </p:nvSpPr>
        <p:spPr>
          <a:xfrm>
            <a:off x="4974771" y="0"/>
            <a:ext cx="721722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Title 1"/>
          <p:cNvSpPr>
            <a:spLocks noGrp="1"/>
          </p:cNvSpPr>
          <p:nvPr>
            <p:ph type="title"/>
          </p:nvPr>
        </p:nvSpPr>
        <p:spPr>
          <a:xfrm>
            <a:off x="839788" y="457200"/>
            <a:ext cx="3932237" cy="1379768"/>
          </a:xfrm>
        </p:spPr>
        <p:txBody>
          <a:bodyPr anchor="b"/>
          <a:lstStyle>
            <a:lvl1pPr>
              <a:defRPr sz="3200">
                <a:solidFill>
                  <a:schemeClr val="tx1"/>
                </a:solidFill>
                <a:latin typeface="Real Text Pro" charset="0"/>
                <a:ea typeface="Real Text Pro" charset="0"/>
                <a:cs typeface="Real Text Pro" charset="0"/>
              </a:defRPr>
            </a:lvl1pPr>
          </a:lstStyle>
          <a:p>
            <a:r>
              <a:rPr lang="en-US"/>
              <a:t>Click to edit Master title style</a:t>
            </a:r>
            <a:endParaRPr lang="en-US" dirty="0"/>
          </a:p>
        </p:txBody>
      </p:sp>
      <p:cxnSp>
        <p:nvCxnSpPr>
          <p:cNvPr id="10" name="Straight Connector 9"/>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2109264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6" name="Rectangle 5"/>
          <p:cNvSpPr/>
          <p:nvPr userDrawn="1"/>
        </p:nvSpPr>
        <p:spPr>
          <a:xfrm>
            <a:off x="1" y="0"/>
            <a:ext cx="496388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itle 1"/>
          <p:cNvSpPr>
            <a:spLocks noGrp="1"/>
          </p:cNvSpPr>
          <p:nvPr>
            <p:ph type="title"/>
          </p:nvPr>
        </p:nvSpPr>
        <p:spPr>
          <a:xfrm>
            <a:off x="839788" y="457200"/>
            <a:ext cx="3932237" cy="1379768"/>
          </a:xfrm>
        </p:spPr>
        <p:txBody>
          <a:bodyPr anchor="b"/>
          <a:lstStyle>
            <a:lvl1pPr>
              <a:defRPr sz="3200">
                <a:solidFill>
                  <a:schemeClr val="bg1"/>
                </a:solidFill>
                <a:latin typeface="Real Text Pro" charset="0"/>
                <a:ea typeface="Real Text Pro" charset="0"/>
                <a:cs typeface="Real Text Pro" charset="0"/>
              </a:defRPr>
            </a:lvl1pPr>
          </a:lstStyle>
          <a:p>
            <a:r>
              <a:rPr lang="en-US"/>
              <a:t>Click to edit Master title style</a:t>
            </a:r>
            <a:endParaRPr lang="en-US" dirty="0"/>
          </a:p>
        </p:txBody>
      </p:sp>
      <p:cxnSp>
        <p:nvCxnSpPr>
          <p:cNvPr id="9" name="Straight Connector 8"/>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End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pic>
        <p:nvPicPr>
          <p:cNvPr id="4" name="Picture 3"/>
          <p:cNvPicPr>
            <a:picLocks noChangeAspect="1"/>
          </p:cNvPicPr>
          <p:nvPr userDrawn="1"/>
        </p:nvPicPr>
        <p:blipFill>
          <a:blip r:embed="rId2">
            <a:biLevel thresh="50000"/>
          </a:blip>
          <a:stretch>
            <a:fillRect/>
          </a:stretch>
        </p:blipFill>
        <p:spPr>
          <a:xfrm>
            <a:off x="3343089" y="3747891"/>
            <a:ext cx="5839012" cy="1842071"/>
          </a:xfrm>
          <a:prstGeom prst="rect">
            <a:avLst/>
          </a:prstGeom>
        </p:spPr>
      </p:pic>
      <p:cxnSp>
        <p:nvCxnSpPr>
          <p:cNvPr id="5" name="Straight Connector 4"/>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170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End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10" name="Straight Connector 9"/>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a:biLevel thresh="25000"/>
          </a:blip>
          <a:stretch>
            <a:fillRect/>
          </a:stretch>
        </p:blipFill>
        <p:spPr>
          <a:xfrm>
            <a:off x="3343089" y="3747891"/>
            <a:ext cx="5839012" cy="184207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End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5" name="Straight Connector 4"/>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stretch>
            <a:fillRect/>
          </a:stretch>
        </p:blipFill>
        <p:spPr>
          <a:xfrm>
            <a:off x="4509994" y="3528577"/>
            <a:ext cx="3505201" cy="2336801"/>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End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10" name="Straight Connector 9"/>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a:stretch>
            <a:fillRect/>
          </a:stretch>
        </p:blipFill>
        <p:spPr>
          <a:xfrm>
            <a:off x="4509994" y="3528576"/>
            <a:ext cx="3505202" cy="233680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7975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Slide">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631371" y="1122363"/>
            <a:ext cx="6096807" cy="2387600"/>
          </a:xfrm>
        </p:spPr>
        <p:txBody>
          <a:bodyPr anchor="b"/>
          <a:lstStyle>
            <a:lvl1pPr algn="l">
              <a:defRPr sz="6000">
                <a:latin typeface="Real Head Pro" charset="0"/>
                <a:ea typeface="Real Head Pro" charset="0"/>
                <a:cs typeface="Real Head Pro" charset="0"/>
              </a:defRPr>
            </a:lvl1pPr>
          </a:lstStyle>
          <a:p>
            <a:r>
              <a:rPr lang="en-US"/>
              <a:t>Click to edit Master title style</a:t>
            </a:r>
            <a:endParaRPr lang="en-US" dirty="0"/>
          </a:p>
        </p:txBody>
      </p:sp>
      <p:sp>
        <p:nvSpPr>
          <p:cNvPr id="12" name="Subtitle 2"/>
          <p:cNvSpPr>
            <a:spLocks noGrp="1"/>
          </p:cNvSpPr>
          <p:nvPr>
            <p:ph type="subTitle" idx="1"/>
          </p:nvPr>
        </p:nvSpPr>
        <p:spPr>
          <a:xfrm>
            <a:off x="631371" y="3602038"/>
            <a:ext cx="6096807" cy="1655762"/>
          </a:xfrm>
        </p:spPr>
        <p:txBody>
          <a:bodyPr/>
          <a:lstStyle>
            <a:lvl1pPr marL="0" indent="0" algn="l">
              <a:buNone/>
              <a:defRPr sz="2400">
                <a:latin typeface="Real Text Pro" charset="0"/>
                <a:ea typeface="Real Text Pro" charset="0"/>
                <a:cs typeface="Real Text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91378" y="3632753"/>
            <a:ext cx="5144909" cy="3047331"/>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Slide">
    <p:bg>
      <p:bgRef idx="1001">
        <a:schemeClr val="bg1"/>
      </p:bgRef>
    </p:bg>
    <p:spTree>
      <p:nvGrpSpPr>
        <p:cNvPr id="1" name=""/>
        <p:cNvGrpSpPr/>
        <p:nvPr/>
      </p:nvGrpSpPr>
      <p:grpSpPr>
        <a:xfrm>
          <a:off x="0" y="0"/>
          <a:ext cx="0" cy="0"/>
          <a:chOff x="0" y="0"/>
          <a:chExt cx="0" cy="0"/>
        </a:xfrm>
      </p:grpSpPr>
      <p:sp>
        <p:nvSpPr>
          <p:cNvPr id="10" name="Title 1"/>
          <p:cNvSpPr>
            <a:spLocks noGrp="1"/>
          </p:cNvSpPr>
          <p:nvPr>
            <p:ph type="title"/>
          </p:nvPr>
        </p:nvSpPr>
        <p:spPr>
          <a:xfrm>
            <a:off x="831850" y="1709738"/>
            <a:ext cx="5824589" cy="2852737"/>
          </a:xfrm>
        </p:spPr>
        <p:txBody>
          <a:bodyPr anchor="b"/>
          <a:lstStyle>
            <a:lvl1pPr>
              <a:defRPr sz="6000">
                <a:solidFill>
                  <a:schemeClr val="tx1"/>
                </a:solidFill>
              </a:defRPr>
            </a:lvl1pPr>
          </a:lstStyle>
          <a:p>
            <a:r>
              <a:rPr lang="en-US"/>
              <a:t>Click to edit Master title style</a:t>
            </a:r>
            <a:endParaRPr lang="en-US" dirty="0"/>
          </a:p>
        </p:txBody>
      </p:sp>
      <p:sp>
        <p:nvSpPr>
          <p:cNvPr id="11" name="Text Placeholder 2"/>
          <p:cNvSpPr>
            <a:spLocks noGrp="1"/>
          </p:cNvSpPr>
          <p:nvPr>
            <p:ph type="body" idx="1"/>
          </p:nvPr>
        </p:nvSpPr>
        <p:spPr>
          <a:xfrm>
            <a:off x="831850" y="4589463"/>
            <a:ext cx="5824589"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Picture 1"/>
          <p:cNvPicPr>
            <a:picLocks noChangeAspect="1"/>
          </p:cNvPicPr>
          <p:nvPr userDrawn="1"/>
        </p:nvPicPr>
        <p:blipFill>
          <a:blip r:embed="rId2"/>
          <a:stretch>
            <a:fillRect/>
          </a:stretch>
        </p:blipFill>
        <p:spPr>
          <a:xfrm>
            <a:off x="7404100" y="368300"/>
            <a:ext cx="4552950" cy="632505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838200"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838200" y="302417"/>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9" name="Picture 8"/>
          <p:cNvPicPr>
            <a:picLocks noChangeAspect="1"/>
          </p:cNvPicPr>
          <p:nvPr userDrawn="1"/>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1745965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838200" y="302417"/>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8" name="Picture 7"/>
          <p:cNvPicPr>
            <a:picLocks noChangeAspect="1"/>
          </p:cNvPicPr>
          <p:nvPr userDrawn="1"/>
        </p:nvPicPr>
        <p:blipFill>
          <a:blip r:embed="rId2"/>
          <a:stretch>
            <a:fillRect/>
          </a:stretch>
        </p:blipFill>
        <p:spPr>
          <a:xfrm>
            <a:off x="10604771" y="5559425"/>
            <a:ext cx="1079500" cy="830792"/>
          </a:xfrm>
          <a:prstGeom prst="rect">
            <a:avLst/>
          </a:prstGeom>
        </p:spPr>
      </p:pic>
      <p:sp>
        <p:nvSpPr>
          <p:cNvPr id="10" name="Slide Number Placeholder 3"/>
          <p:cNvSpPr>
            <a:spLocks noGrp="1"/>
          </p:cNvSpPr>
          <p:nvPr>
            <p:ph type="sldNum" sz="quarter" idx="4"/>
          </p:nvPr>
        </p:nvSpPr>
        <p:spPr>
          <a:xfrm>
            <a:off x="9017000" y="6356350"/>
            <a:ext cx="2743200" cy="365125"/>
          </a:xfrm>
          <a:prstGeom prst="rect">
            <a:avLst/>
          </a:prstGeom>
        </p:spPr>
        <p:txBody>
          <a:bodyPr vert="horz" lIns="91440" tIns="45720" rIns="91440" bIns="45720" rtlCol="0" anchor="ctr"/>
          <a:lstStyle>
            <a:lvl1pPr algn="r">
              <a:defRPr sz="1200">
                <a:solidFill>
                  <a:schemeClr val="tx1">
                    <a:lumMod val="75000"/>
                  </a:schemeClr>
                </a:solidFill>
              </a:defRPr>
            </a:lvl1pPr>
          </a:lstStyle>
          <a:p>
            <a:fld id="{2BE017B6-6466-CA44-A203-DCC007137B39}"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838200" y="4515556"/>
            <a:ext cx="98298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505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4944533"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5994" y="1825625"/>
            <a:ext cx="5181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0604771" y="5559425"/>
            <a:ext cx="1079500"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1861949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p:cNvSpPr/>
          <p:nvPr userDrawn="1"/>
        </p:nvSpPr>
        <p:spPr>
          <a:xfrm>
            <a:off x="609600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838200" y="365125"/>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half" idx="2"/>
          </p:nvPr>
        </p:nvSpPr>
        <p:spPr>
          <a:xfrm>
            <a:off x="6553200" y="1825625"/>
            <a:ext cx="51816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a:stretch>
            <a:fillRect/>
          </a:stretch>
        </p:blipFill>
        <p:spPr>
          <a:xfrm>
            <a:off x="838200" y="6397395"/>
            <a:ext cx="2688771" cy="240173"/>
          </a:xfrm>
          <a:prstGeom prst="rect">
            <a:avLst/>
          </a:prstGeom>
        </p:spPr>
      </p:pic>
      <p:cxnSp>
        <p:nvCxnSpPr>
          <p:cNvPr id="16" name="Straight Connector 15"/>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userDrawn="1"/>
        </p:nvPicPr>
        <p:blipFill>
          <a:blip r:embed="rId3"/>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4"/>
          </p:nvPr>
        </p:nvSpPr>
        <p:spPr>
          <a:xfrm>
            <a:off x="90170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E017B6-6466-CA44-A203-DCC007137B39}" type="slidenum">
              <a:rPr lang="en-US" smtClean="0"/>
              <a:t>‹#›</a:t>
            </a:fld>
            <a:endParaRPr lang="en-US" dirty="0"/>
          </a:p>
        </p:txBody>
      </p:sp>
    </p:spTree>
    <p:extLst>
      <p:ext uri="{BB962C8B-B14F-4D97-AF65-F5344CB8AC3E}">
        <p14:creationId xmlns:p14="http://schemas.microsoft.com/office/powerpoint/2010/main" val="445032995"/>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72" r:id="rId4"/>
    <p:sldLayoutId id="2147483650" r:id="rId5"/>
    <p:sldLayoutId id="2147483667" r:id="rId6"/>
    <p:sldLayoutId id="2147483651" r:id="rId7"/>
    <p:sldLayoutId id="2147483652" r:id="rId8"/>
    <p:sldLayoutId id="2147483668" r:id="rId9"/>
    <p:sldLayoutId id="2147483692" r:id="rId10"/>
    <p:sldLayoutId id="2147483691" r:id="rId11"/>
    <p:sldLayoutId id="2147483683" r:id="rId12"/>
    <p:sldLayoutId id="2147483655" r:id="rId13"/>
    <p:sldLayoutId id="2147483695" r:id="rId14"/>
    <p:sldLayoutId id="2147483696" r:id="rId15"/>
    <p:sldLayoutId id="2147483697" r:id="rId16"/>
    <p:sldLayoutId id="2147483680" r:id="rId17"/>
    <p:sldLayoutId id="2147483656" r:id="rId18"/>
    <p:sldLayoutId id="2147483671" r:id="rId19"/>
    <p:sldLayoutId id="2147483657" r:id="rId20"/>
    <p:sldLayoutId id="2147483675" r:id="rId21"/>
    <p:sldLayoutId id="2147483688" r:id="rId22"/>
    <p:sldLayoutId id="2147483689" r:id="rId23"/>
    <p:sldLayoutId id="2147483693" r:id="rId24"/>
    <p:sldLayoutId id="2147483694" r:id="rId25"/>
    <p:sldLayoutId id="2147483690" r:id="rId26"/>
  </p:sldLayoutIdLst>
  <p:hf hdr="0" ftr="0" dt="0"/>
  <p:txStyles>
    <p:titleStyle>
      <a:lvl1pPr algn="l" defTabSz="914400" rtl="0" eaLnBrk="1" latinLnBrk="0" hangingPunct="1">
        <a:lnSpc>
          <a:spcPct val="90000"/>
        </a:lnSpc>
        <a:spcBef>
          <a:spcPct val="0"/>
        </a:spcBef>
        <a:buNone/>
        <a:defRPr sz="4400" kern="1200">
          <a:solidFill>
            <a:schemeClr val="tx1"/>
          </a:solidFill>
          <a:latin typeface="Real Head Pro" charset="0"/>
          <a:ea typeface="Real Head Pro" charset="0"/>
          <a:cs typeface="Real Head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Real Text Pro" charset="0"/>
          <a:ea typeface="Real Text Pro" charset="0"/>
          <a:cs typeface="Real Text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Real Text Pro" charset="0"/>
          <a:ea typeface="Real Text Pro" charset="0"/>
          <a:cs typeface="Real Text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Real Text Pro" charset="0"/>
          <a:ea typeface="Real Text Pro" charset="0"/>
          <a:cs typeface="Real Text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hyperlink" Target="https://service.northeastern.edu/tech?id=sc_cat_item&amp;sys_id=777c510bdbebd340a37cd206ca9619b0"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rc-docs.northeastern.edu/en/latest/using-discovery/globus.html" TargetMode="External"/><Relationship Id="rId2" Type="http://schemas.openxmlformats.org/officeDocument/2006/relationships/hyperlink" Target="https://rc-docs.northeastern.edu/en/latest/using-discovery/transferringdata.html"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ood.discovery.neu.edu/"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hyperlink" Target="https://rc-docs.northeastern.edu/en/latest/hardware/partitions.html"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ood.discovery.neu.edu/"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hyperlink" Target="https://rc-docs.northeastern.edu/en/latest/using-discovery/transferringdata.html?highlight=scp" TargetMode="External"/><Relationship Id="rId4" Type="http://schemas.openxmlformats.org/officeDocument/2006/relationships/hyperlink" Target="https://rc-docs.northeastern.edu/en/latest/using-ood/fileexplore.html"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hyperlink" Target="https://rc-docs.northeastern.edu/en/latest/using-discovery/usingslurm.html"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www.mghpcc.org/"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rc-docs.northeastern.edu/en/latest/using-discovery/workingwithgpu.html"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hyperlink" Target="https://rc-docs.northeastern.edu/en/latest/using-discovery/transferringdata.html"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xml"/><Relationship Id="rId1" Type="http://schemas.openxmlformats.org/officeDocument/2006/relationships/vmlDrawing" Target="../drawings/vmlDrawing1.vml"/><Relationship Id="rId5" Type="http://schemas.openxmlformats.org/officeDocument/2006/relationships/image" Target="../media/image38.emf"/><Relationship Id="rId4" Type="http://schemas.openxmlformats.org/officeDocument/2006/relationships/package" Target="../embeddings/Microsoft_Excel_Worksheet.xlsx"/></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rc-docs.northeastern.edu/en/latest/hardware/partitions.html"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service.northeastern.edu/tech?id=sc_cat_item&amp;sys_id=0c34d402db0b0010a37cd206ca9619b7"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hyperlink" Target="https://rc-docs.northeastern.edu/en/latest/get_started/get_access.html"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rc-docs.northeastern.edu/en/latest/get_started/connect.html"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1234471"/>
          </a:xfrm>
        </p:spPr>
        <p:txBody>
          <a:bodyPr>
            <a:normAutofit fontScale="90000"/>
          </a:bodyPr>
          <a:lstStyle/>
          <a:p>
            <a:pPr algn="ctr"/>
            <a:r>
              <a:rPr lang="en-US" b="1" dirty="0"/>
              <a:t>Getting started with </a:t>
            </a:r>
            <a:br>
              <a:rPr lang="en-US" b="1" dirty="0"/>
            </a:br>
            <a:r>
              <a:rPr lang="en-US" b="1" dirty="0"/>
              <a:t>Discovery and Open OnDemand</a:t>
            </a:r>
          </a:p>
        </p:txBody>
      </p:sp>
      <p:sp>
        <p:nvSpPr>
          <p:cNvPr id="3" name="Subtitle 2"/>
          <p:cNvSpPr>
            <a:spLocks noGrp="1"/>
          </p:cNvSpPr>
          <p:nvPr>
            <p:ph type="subTitle" idx="1"/>
          </p:nvPr>
        </p:nvSpPr>
        <p:spPr>
          <a:xfrm>
            <a:off x="631370" y="4449652"/>
            <a:ext cx="6096807" cy="2251594"/>
          </a:xfrm>
        </p:spPr>
        <p:txBody>
          <a:bodyPr>
            <a:normAutofit/>
          </a:bodyPr>
          <a:lstStyle/>
          <a:p>
            <a:r>
              <a:rPr lang="en-US" dirty="0"/>
              <a:t>Instructor: </a:t>
            </a:r>
          </a:p>
          <a:p>
            <a:br>
              <a:rPr lang="en-US" dirty="0"/>
            </a:br>
            <a:r>
              <a:rPr lang="en-US" dirty="0" err="1"/>
              <a:t>Shobana</a:t>
            </a:r>
            <a:r>
              <a:rPr lang="en-US" dirty="0"/>
              <a:t> </a:t>
            </a:r>
            <a:r>
              <a:rPr lang="en-US" dirty="0" err="1"/>
              <a:t>Sekar</a:t>
            </a:r>
            <a:r>
              <a:rPr lang="en-US" dirty="0"/>
              <a:t>, Ph.D.</a:t>
            </a:r>
          </a:p>
          <a:p>
            <a:r>
              <a:rPr lang="en-US" dirty="0"/>
              <a:t>Associate Bioinformatician</a:t>
            </a:r>
          </a:p>
          <a:p>
            <a:r>
              <a:rPr lang="en-US" dirty="0"/>
              <a:t>Research Computing, ITS</a:t>
            </a:r>
          </a:p>
        </p:txBody>
      </p:sp>
    </p:spTree>
    <p:extLst>
      <p:ext uri="{BB962C8B-B14F-4D97-AF65-F5344CB8AC3E}">
        <p14:creationId xmlns:p14="http://schemas.microsoft.com/office/powerpoint/2010/main" val="1645776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12</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a:t>LOGIN TO DISCOVERY</a:t>
            </a:r>
            <a:endParaRPr lang="en-US" sz="4000" dirty="0"/>
          </a:p>
        </p:txBody>
      </p:sp>
      <p:pic>
        <p:nvPicPr>
          <p:cNvPr id="17" name="Picture 16">
            <a:extLst>
              <a:ext uri="{FF2B5EF4-FFF2-40B4-BE49-F238E27FC236}">
                <a16:creationId xmlns:a16="http://schemas.microsoft.com/office/drawing/2014/main" id="{6E4D04B7-EDB5-A448-8F46-5B8200E419DE}"/>
              </a:ext>
            </a:extLst>
          </p:cNvPr>
          <p:cNvPicPr>
            <a:picLocks noChangeAspect="1"/>
          </p:cNvPicPr>
          <p:nvPr/>
        </p:nvPicPr>
        <p:blipFill>
          <a:blip r:embed="rId3"/>
          <a:srcRect/>
          <a:stretch/>
        </p:blipFill>
        <p:spPr>
          <a:xfrm>
            <a:off x="354321" y="1461092"/>
            <a:ext cx="5057191" cy="319596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97F8522-E9F6-5843-8366-43F7512DFBE0}"/>
              </a:ext>
            </a:extLst>
          </p:cNvPr>
          <p:cNvSpPr txBox="1"/>
          <p:nvPr/>
        </p:nvSpPr>
        <p:spPr>
          <a:xfrm>
            <a:off x="939302" y="6352143"/>
            <a:ext cx="2509726" cy="369332"/>
          </a:xfrm>
          <a:prstGeom prst="rect">
            <a:avLst/>
          </a:prstGeom>
          <a:noFill/>
        </p:spPr>
        <p:txBody>
          <a:bodyPr wrap="none" rtlCol="0">
            <a:spAutoFit/>
          </a:bodyPr>
          <a:lstStyle/>
          <a:p>
            <a:r>
              <a:rPr lang="en-QA" dirty="0"/>
              <a:t>Windows (MobaXterm) </a:t>
            </a:r>
          </a:p>
        </p:txBody>
      </p:sp>
      <p:pic>
        <p:nvPicPr>
          <p:cNvPr id="6" name="Picture 5">
            <a:extLst>
              <a:ext uri="{FF2B5EF4-FFF2-40B4-BE49-F238E27FC236}">
                <a16:creationId xmlns:a16="http://schemas.microsoft.com/office/drawing/2014/main" id="{FBC29901-F43D-EA4F-BF7D-0B61DCE1280E}"/>
              </a:ext>
            </a:extLst>
          </p:cNvPr>
          <p:cNvPicPr>
            <a:picLocks noChangeAspect="1"/>
          </p:cNvPicPr>
          <p:nvPr/>
        </p:nvPicPr>
        <p:blipFill>
          <a:blip r:embed="rId4"/>
          <a:srcRect/>
          <a:stretch/>
        </p:blipFill>
        <p:spPr>
          <a:xfrm>
            <a:off x="5812022" y="1950682"/>
            <a:ext cx="5471848" cy="3418759"/>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B54FAFCC-1B55-604A-8315-619CF73FBD2F}"/>
              </a:ext>
            </a:extLst>
          </p:cNvPr>
          <p:cNvSpPr/>
          <p:nvPr/>
        </p:nvSpPr>
        <p:spPr>
          <a:xfrm>
            <a:off x="7727721" y="5480007"/>
            <a:ext cx="1640449" cy="369332"/>
          </a:xfrm>
          <a:prstGeom prst="rect">
            <a:avLst/>
          </a:prstGeom>
        </p:spPr>
        <p:txBody>
          <a:bodyPr wrap="none">
            <a:spAutoFit/>
          </a:bodyPr>
          <a:lstStyle/>
          <a:p>
            <a:pPr algn="ctr"/>
            <a:r>
              <a:rPr lang="en-QA" dirty="0"/>
              <a:t>MAC (Terminal)</a:t>
            </a:r>
          </a:p>
        </p:txBody>
      </p:sp>
      <p:pic>
        <p:nvPicPr>
          <p:cNvPr id="8" name="Picture 7">
            <a:extLst>
              <a:ext uri="{FF2B5EF4-FFF2-40B4-BE49-F238E27FC236}">
                <a16:creationId xmlns:a16="http://schemas.microsoft.com/office/drawing/2014/main" id="{BDFCF758-85C6-4B4B-AFBF-FAA3573570E1}"/>
              </a:ext>
            </a:extLst>
          </p:cNvPr>
          <p:cNvPicPr>
            <a:picLocks noChangeAspect="1"/>
          </p:cNvPicPr>
          <p:nvPr/>
        </p:nvPicPr>
        <p:blipFill rotWithShape="1">
          <a:blip r:embed="rId5"/>
          <a:srcRect r="49803" b="35965"/>
          <a:stretch/>
        </p:blipFill>
        <p:spPr>
          <a:xfrm>
            <a:off x="838200" y="3874942"/>
            <a:ext cx="3323513" cy="2264186"/>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78DF7FC1-3A9B-4A49-B55F-25ABF72F0483}"/>
              </a:ext>
            </a:extLst>
          </p:cNvPr>
          <p:cNvSpPr txBox="1"/>
          <p:nvPr/>
        </p:nvSpPr>
        <p:spPr>
          <a:xfrm>
            <a:off x="5812023" y="1546424"/>
            <a:ext cx="5471848" cy="338554"/>
          </a:xfrm>
          <a:prstGeom prst="rect">
            <a:avLst/>
          </a:prstGeom>
          <a:solidFill>
            <a:schemeClr val="bg1">
              <a:lumMod val="95000"/>
            </a:schemeClr>
          </a:solidFill>
        </p:spPr>
        <p:txBody>
          <a:bodyPr wrap="square" rtlCol="0">
            <a:spAutoFit/>
          </a:bodyPr>
          <a:lstStyle/>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ssh</a:t>
            </a:r>
            <a:r>
              <a:rPr lang="en-US" sz="1600" dirty="0">
                <a:latin typeface="Courier New" panose="02070309020205020404" pitchFamily="49" charset="0"/>
                <a:cs typeface="Courier New" panose="02070309020205020404" pitchFamily="49" charset="0"/>
              </a:rPr>
              <a:t> –Y </a:t>
            </a:r>
            <a:r>
              <a:rPr lang="en-US" sz="1600" dirty="0" err="1">
                <a:latin typeface="Courier New" panose="02070309020205020404" pitchFamily="49" charset="0"/>
                <a:cs typeface="Courier New" panose="02070309020205020404" pitchFamily="49" charset="0"/>
              </a:rPr>
              <a:t>username@login.discovery.neu.edu</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3064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910" y="365125"/>
            <a:ext cx="5666823" cy="1325563"/>
          </a:xfrm>
        </p:spPr>
        <p:txBody>
          <a:bodyPr/>
          <a:lstStyle/>
          <a:p>
            <a:r>
              <a:rPr lang="en-US" dirty="0"/>
              <a:t>Software on Discovery</a:t>
            </a:r>
          </a:p>
        </p:txBody>
      </p:sp>
      <p:sp>
        <p:nvSpPr>
          <p:cNvPr id="6" name="Content Placeholder 5"/>
          <p:cNvSpPr>
            <a:spLocks noGrp="1"/>
          </p:cNvSpPr>
          <p:nvPr>
            <p:ph sz="half" idx="1"/>
          </p:nvPr>
        </p:nvSpPr>
        <p:spPr>
          <a:xfrm>
            <a:off x="115910" y="1825625"/>
            <a:ext cx="5666823" cy="4895850"/>
          </a:xfrm>
        </p:spPr>
        <p:txBody>
          <a:bodyPr>
            <a:normAutofit/>
          </a:bodyPr>
          <a:lstStyle/>
          <a:p>
            <a:r>
              <a:rPr lang="en-US" sz="2400" dirty="0"/>
              <a:t>Popular software packages available as modules. </a:t>
            </a:r>
          </a:p>
          <a:p>
            <a:pPr marL="457200" lvl="1" indent="0">
              <a:buNone/>
            </a:pPr>
            <a:r>
              <a:rPr lang="en-US" dirty="0"/>
              <a:t>$ </a:t>
            </a:r>
            <a:r>
              <a:rPr lang="en-US" dirty="0">
                <a:solidFill>
                  <a:srgbClr val="FFFF00"/>
                </a:solidFill>
                <a:latin typeface="Consolas" panose="020B0609020204030204" pitchFamily="49" charset="0"/>
                <a:cs typeface="Consolas" panose="020B0609020204030204" pitchFamily="49" charset="0"/>
              </a:rPr>
              <a:t>module avail </a:t>
            </a:r>
          </a:p>
          <a:p>
            <a:r>
              <a:rPr lang="en-US" sz="2400" dirty="0"/>
              <a:t>To load a module, do</a:t>
            </a:r>
          </a:p>
          <a:p>
            <a:pPr marL="457200" lvl="1" indent="0">
              <a:buNone/>
            </a:pPr>
            <a:r>
              <a:rPr lang="en-US" dirty="0"/>
              <a:t>$ </a:t>
            </a:r>
            <a:r>
              <a:rPr lang="en-US" dirty="0">
                <a:solidFill>
                  <a:srgbClr val="FFFF00"/>
                </a:solidFill>
                <a:latin typeface="Consolas" panose="020B0609020204030204" pitchFamily="49" charset="0"/>
                <a:cs typeface="Consolas" panose="020B0609020204030204" pitchFamily="49" charset="0"/>
              </a:rPr>
              <a:t>module load anaconda</a:t>
            </a:r>
            <a:r>
              <a:rPr lang="en-US" dirty="0"/>
              <a:t>	</a:t>
            </a:r>
          </a:p>
          <a:p>
            <a:r>
              <a:rPr lang="en-US" sz="2400" dirty="0"/>
              <a:t>Install software to your local directory.</a:t>
            </a:r>
          </a:p>
          <a:p>
            <a:r>
              <a:rPr lang="en-US" sz="2400" dirty="0"/>
              <a:t>We ask users to always have </a:t>
            </a:r>
            <a:r>
              <a:rPr lang="en-US" sz="2400" u="sng" dirty="0"/>
              <a:t>clean</a:t>
            </a:r>
            <a:r>
              <a:rPr lang="en-US" sz="2400" dirty="0"/>
              <a:t> .</a:t>
            </a:r>
            <a:r>
              <a:rPr lang="en-US" sz="2400" dirty="0" err="1"/>
              <a:t>bashrc</a:t>
            </a:r>
            <a:r>
              <a:rPr lang="en-US" sz="2400" dirty="0"/>
              <a:t> file.</a:t>
            </a:r>
          </a:p>
          <a:p>
            <a:r>
              <a:rPr lang="en-US" sz="2400" dirty="0"/>
              <a:t>Request software installation through </a:t>
            </a:r>
            <a:r>
              <a:rPr lang="en-US" sz="2400" dirty="0">
                <a:hlinkClick r:id="rId3"/>
              </a:rPr>
              <a:t>ServiceNow</a:t>
            </a:r>
            <a:endParaRPr lang="en-US" sz="2400" dirty="0"/>
          </a:p>
          <a:p>
            <a:pPr lvl="1"/>
            <a:endParaRPr lang="en-US" dirty="0"/>
          </a:p>
          <a:p>
            <a:pPr lvl="1"/>
            <a:endParaRPr lang="en-US" dirty="0"/>
          </a:p>
          <a:p>
            <a:pPr marL="0" indent="0">
              <a:buNone/>
            </a:pPr>
            <a:endParaRPr lang="en-US" sz="2400" dirty="0"/>
          </a:p>
        </p:txBody>
      </p:sp>
      <p:pic>
        <p:nvPicPr>
          <p:cNvPr id="8" name="Content Placeholder 7"/>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774382" y="1391300"/>
            <a:ext cx="5303568" cy="3987098"/>
          </a:xfrm>
        </p:spPr>
      </p:pic>
      <p:sp>
        <p:nvSpPr>
          <p:cNvPr id="3" name="Slide Number Placeholder 2"/>
          <p:cNvSpPr>
            <a:spLocks noGrp="1"/>
          </p:cNvSpPr>
          <p:nvPr>
            <p:ph type="sldNum" sz="quarter" idx="10"/>
          </p:nvPr>
        </p:nvSpPr>
        <p:spPr/>
        <p:txBody>
          <a:bodyPr/>
          <a:lstStyle/>
          <a:p>
            <a:fld id="{2BE017B6-6466-CA44-A203-DCC007137B39}" type="slidenum">
              <a:rPr lang="en-US" smtClean="0"/>
              <a:pPr/>
              <a:t>13</a:t>
            </a:fld>
            <a:endParaRPr lang="en-US" dirty="0"/>
          </a:p>
        </p:txBody>
      </p:sp>
    </p:spTree>
    <p:extLst>
      <p:ext uri="{BB962C8B-B14F-4D97-AF65-F5344CB8AC3E}">
        <p14:creationId xmlns:p14="http://schemas.microsoft.com/office/powerpoint/2010/main" val="62245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n 13">
            <a:extLst>
              <a:ext uri="{FF2B5EF4-FFF2-40B4-BE49-F238E27FC236}">
                <a16:creationId xmlns:a16="http://schemas.microsoft.com/office/drawing/2014/main" id="{2809FF98-D067-EC4D-87FA-4BFC0C7F226A}"/>
              </a:ext>
            </a:extLst>
          </p:cNvPr>
          <p:cNvSpPr/>
          <p:nvPr/>
        </p:nvSpPr>
        <p:spPr>
          <a:xfrm>
            <a:off x="4246623" y="3429000"/>
            <a:ext cx="3404908" cy="2661405"/>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an 10">
            <a:extLst>
              <a:ext uri="{FF2B5EF4-FFF2-40B4-BE49-F238E27FC236}">
                <a16:creationId xmlns:a16="http://schemas.microsoft.com/office/drawing/2014/main" id="{B2DCE56E-E56F-4240-BDB5-36E498DFDA23}"/>
              </a:ext>
            </a:extLst>
          </p:cNvPr>
          <p:cNvSpPr/>
          <p:nvPr/>
        </p:nvSpPr>
        <p:spPr>
          <a:xfrm>
            <a:off x="525517" y="1484312"/>
            <a:ext cx="2680138" cy="1944688"/>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AAD0188-C5D1-6F40-9D96-55D91528793C}"/>
              </a:ext>
            </a:extLst>
          </p:cNvPr>
          <p:cNvSpPr>
            <a:spLocks noGrp="1"/>
          </p:cNvSpPr>
          <p:nvPr>
            <p:ph type="sldNum" sz="quarter" idx="10"/>
          </p:nvPr>
        </p:nvSpPr>
        <p:spPr>
          <a:xfrm>
            <a:off x="9017000" y="6356350"/>
            <a:ext cx="2743200" cy="365125"/>
          </a:xfrm>
        </p:spPr>
        <p:txBody>
          <a:bodyPr anchor="ctr">
            <a:normAutofit/>
          </a:bodyPr>
          <a:lstStyle/>
          <a:p>
            <a:pPr>
              <a:spcAft>
                <a:spcPts val="600"/>
              </a:spcAft>
            </a:pPr>
            <a:fld id="{2BE017B6-6466-CA44-A203-DCC007137B39}" type="slidenum">
              <a:rPr lang="en-US" smtClean="0"/>
              <a:pPr>
                <a:spcAft>
                  <a:spcPts val="600"/>
                </a:spcAft>
              </a:pPr>
              <a:t>14</a:t>
            </a:fld>
            <a:endParaRPr lang="en-US"/>
          </a:p>
        </p:txBody>
      </p:sp>
      <p:sp>
        <p:nvSpPr>
          <p:cNvPr id="8" name="Title 11">
            <a:extLst>
              <a:ext uri="{FF2B5EF4-FFF2-40B4-BE49-F238E27FC236}">
                <a16:creationId xmlns:a16="http://schemas.microsoft.com/office/drawing/2014/main" id="{4366A5CC-FA8B-BD4C-AB66-754FE359E9F4}"/>
              </a:ext>
            </a:extLst>
          </p:cNvPr>
          <p:cNvSpPr>
            <a:spLocks noGrp="1"/>
          </p:cNvSpPr>
          <p:nvPr>
            <p:ph type="title"/>
          </p:nvPr>
        </p:nvSpPr>
        <p:spPr>
          <a:xfrm>
            <a:off x="838200" y="301625"/>
            <a:ext cx="10515600" cy="1325563"/>
          </a:xfrm>
        </p:spPr>
        <p:txBody>
          <a:bodyPr/>
          <a:lstStyle/>
          <a:p>
            <a:r>
              <a:rPr lang="en-US" dirty="0"/>
              <a:t>Storage On Discovery</a:t>
            </a:r>
          </a:p>
        </p:txBody>
      </p:sp>
      <p:sp>
        <p:nvSpPr>
          <p:cNvPr id="9" name="Content Placeholder 12">
            <a:extLst>
              <a:ext uri="{FF2B5EF4-FFF2-40B4-BE49-F238E27FC236}">
                <a16:creationId xmlns:a16="http://schemas.microsoft.com/office/drawing/2014/main" id="{FAA38A7B-C6FB-5B4A-8238-AB3DC47AA4BE}"/>
              </a:ext>
            </a:extLst>
          </p:cNvPr>
          <p:cNvSpPr>
            <a:spLocks noGrp="1"/>
          </p:cNvSpPr>
          <p:nvPr>
            <p:ph sz="half" idx="1"/>
          </p:nvPr>
        </p:nvSpPr>
        <p:spPr>
          <a:xfrm>
            <a:off x="525517" y="2198890"/>
            <a:ext cx="3111063" cy="1352296"/>
          </a:xfrm>
        </p:spPr>
        <p:txBody>
          <a:bodyPr>
            <a:normAutofit/>
          </a:bodyPr>
          <a:lstStyle/>
          <a:p>
            <a:r>
              <a:rPr lang="en-US" sz="1800" dirty="0"/>
              <a:t>Permanent &amp; Backed up</a:t>
            </a:r>
          </a:p>
          <a:p>
            <a:r>
              <a:rPr lang="en-US" sz="1800" dirty="0"/>
              <a:t>Limited size (100GB)</a:t>
            </a:r>
          </a:p>
          <a:p>
            <a:r>
              <a:rPr lang="en-US" sz="1800" dirty="0"/>
              <a:t>Not performant</a:t>
            </a:r>
          </a:p>
        </p:txBody>
      </p:sp>
      <p:sp>
        <p:nvSpPr>
          <p:cNvPr id="6" name="Rectangle 5">
            <a:extLst>
              <a:ext uri="{FF2B5EF4-FFF2-40B4-BE49-F238E27FC236}">
                <a16:creationId xmlns:a16="http://schemas.microsoft.com/office/drawing/2014/main" id="{8A99E4CB-81FB-3F4F-8D90-57E7A45C7616}"/>
              </a:ext>
            </a:extLst>
          </p:cNvPr>
          <p:cNvSpPr/>
          <p:nvPr/>
        </p:nvSpPr>
        <p:spPr>
          <a:xfrm>
            <a:off x="4508938" y="3365615"/>
            <a:ext cx="3142593" cy="2773195"/>
          </a:xfrm>
          <a:prstGeom prst="rect">
            <a:avLst/>
          </a:prstGeom>
        </p:spPr>
        <p:txBody>
          <a:bodyPr wrap="square">
            <a:spAutoFit/>
          </a:bodyPr>
          <a:lstStyle/>
          <a:p>
            <a:pPr>
              <a:lnSpc>
                <a:spcPct val="150000"/>
              </a:lnSpc>
            </a:pPr>
            <a:r>
              <a:rPr lang="en-US" sz="2800" dirty="0">
                <a:solidFill>
                  <a:schemeClr val="accent5"/>
                </a:solidFill>
              </a:rPr>
              <a:t>         /scratch</a:t>
            </a:r>
          </a:p>
          <a:p>
            <a:pPr>
              <a:lnSpc>
                <a:spcPct val="150000"/>
              </a:lnSpc>
              <a:buFont typeface="Arial" panose="020B0604020202020204" pitchFamily="34" charset="0"/>
              <a:buChar char="•"/>
            </a:pPr>
            <a:r>
              <a:rPr lang="en-US" dirty="0"/>
              <a:t> Performant</a:t>
            </a:r>
          </a:p>
          <a:p>
            <a:pPr>
              <a:lnSpc>
                <a:spcPct val="150000"/>
              </a:lnSpc>
              <a:buFont typeface="Arial" panose="020B0604020202020204" pitchFamily="34" charset="0"/>
              <a:buChar char="•"/>
            </a:pPr>
            <a:r>
              <a:rPr lang="en-US" dirty="0"/>
              <a:t> Total capacity: 1.8 PB</a:t>
            </a:r>
          </a:p>
          <a:p>
            <a:pPr>
              <a:lnSpc>
                <a:spcPct val="150000"/>
              </a:lnSpc>
              <a:buFont typeface="Arial" panose="020B0604020202020204" pitchFamily="34" charset="0"/>
              <a:buChar char="•"/>
            </a:pPr>
            <a:r>
              <a:rPr lang="en-US" dirty="0"/>
              <a:t> Temporary storage</a:t>
            </a:r>
          </a:p>
          <a:p>
            <a:pPr>
              <a:lnSpc>
                <a:spcPct val="150000"/>
              </a:lnSpc>
              <a:buFont typeface="Arial" panose="020B0604020202020204" pitchFamily="34" charset="0"/>
              <a:buChar char="•"/>
            </a:pPr>
            <a:r>
              <a:rPr lang="en-US" dirty="0">
                <a:solidFill>
                  <a:srgbClr val="C00000"/>
                </a:solidFill>
              </a:rPr>
              <a:t> Not backed up</a:t>
            </a:r>
          </a:p>
          <a:p>
            <a:pPr>
              <a:lnSpc>
                <a:spcPct val="150000"/>
              </a:lnSpc>
              <a:buFont typeface="Arial" panose="020B0604020202020204" pitchFamily="34" charset="0"/>
              <a:buChar char="•"/>
            </a:pPr>
            <a:r>
              <a:rPr lang="en-US" dirty="0"/>
              <a:t>28 day purge policy</a:t>
            </a:r>
          </a:p>
        </p:txBody>
      </p:sp>
      <p:sp>
        <p:nvSpPr>
          <p:cNvPr id="13" name="Rectangle 12">
            <a:extLst>
              <a:ext uri="{FF2B5EF4-FFF2-40B4-BE49-F238E27FC236}">
                <a16:creationId xmlns:a16="http://schemas.microsoft.com/office/drawing/2014/main" id="{673BCCCD-F036-7146-AAC9-9E69EFA6EA24}"/>
              </a:ext>
            </a:extLst>
          </p:cNvPr>
          <p:cNvSpPr/>
          <p:nvPr/>
        </p:nvSpPr>
        <p:spPr>
          <a:xfrm>
            <a:off x="1235080" y="1302457"/>
            <a:ext cx="1167307" cy="671851"/>
          </a:xfrm>
          <a:prstGeom prst="rect">
            <a:avLst/>
          </a:prstGeom>
        </p:spPr>
        <p:txBody>
          <a:bodyPr wrap="none">
            <a:spAutoFit/>
          </a:bodyPr>
          <a:lstStyle/>
          <a:p>
            <a:pPr>
              <a:lnSpc>
                <a:spcPct val="150000"/>
              </a:lnSpc>
            </a:pPr>
            <a:r>
              <a:rPr lang="en-US" sz="2800" dirty="0">
                <a:solidFill>
                  <a:schemeClr val="accent5"/>
                </a:solidFill>
              </a:rPr>
              <a:t>/home</a:t>
            </a:r>
          </a:p>
        </p:txBody>
      </p:sp>
      <p:sp>
        <p:nvSpPr>
          <p:cNvPr id="15" name="Can 14">
            <a:extLst>
              <a:ext uri="{FF2B5EF4-FFF2-40B4-BE49-F238E27FC236}">
                <a16:creationId xmlns:a16="http://schemas.microsoft.com/office/drawing/2014/main" id="{F93518F5-FD8C-3741-8AEE-2AB3A3E3F45C}"/>
              </a:ext>
            </a:extLst>
          </p:cNvPr>
          <p:cNvSpPr/>
          <p:nvPr/>
        </p:nvSpPr>
        <p:spPr>
          <a:xfrm>
            <a:off x="8434552" y="1484312"/>
            <a:ext cx="2680138" cy="1944688"/>
          </a:xfrm>
          <a:prstGeom prst="ca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88D0821-2CA5-5940-AF63-97235EDBC900}"/>
              </a:ext>
            </a:extLst>
          </p:cNvPr>
          <p:cNvSpPr/>
          <p:nvPr/>
        </p:nvSpPr>
        <p:spPr>
          <a:xfrm>
            <a:off x="9144115" y="1302457"/>
            <a:ext cx="1054969" cy="671851"/>
          </a:xfrm>
          <a:prstGeom prst="rect">
            <a:avLst/>
          </a:prstGeom>
        </p:spPr>
        <p:txBody>
          <a:bodyPr wrap="none">
            <a:spAutoFit/>
          </a:bodyPr>
          <a:lstStyle/>
          <a:p>
            <a:pPr>
              <a:lnSpc>
                <a:spcPct val="150000"/>
              </a:lnSpc>
            </a:pPr>
            <a:r>
              <a:rPr lang="en-US" sz="2800" dirty="0">
                <a:solidFill>
                  <a:schemeClr val="accent5"/>
                </a:solidFill>
              </a:rPr>
              <a:t>/work</a:t>
            </a:r>
          </a:p>
        </p:txBody>
      </p:sp>
      <p:sp>
        <p:nvSpPr>
          <p:cNvPr id="17" name="Content Placeholder 12">
            <a:extLst>
              <a:ext uri="{FF2B5EF4-FFF2-40B4-BE49-F238E27FC236}">
                <a16:creationId xmlns:a16="http://schemas.microsoft.com/office/drawing/2014/main" id="{A7522D58-950A-4F40-942C-643832FA468A}"/>
              </a:ext>
            </a:extLst>
          </p:cNvPr>
          <p:cNvSpPr txBox="1">
            <a:spLocks/>
          </p:cNvSpPr>
          <p:nvPr/>
        </p:nvSpPr>
        <p:spPr>
          <a:xfrm>
            <a:off x="8434552" y="2076704"/>
            <a:ext cx="3111063" cy="1352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Real Text Pro" charset="0"/>
                <a:ea typeface="Real Text Pro" charset="0"/>
                <a:cs typeface="Real Text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Real Text Pro" charset="0"/>
                <a:ea typeface="Real Text Pro" charset="0"/>
                <a:cs typeface="Real Text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Real Text Pro" charset="0"/>
                <a:ea typeface="Real Text Pro" charset="0"/>
                <a:cs typeface="Real Text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t>Research group specific</a:t>
            </a:r>
          </a:p>
          <a:p>
            <a:r>
              <a:rPr lang="en-US" sz="1800" dirty="0"/>
              <a:t>PI to initiate request</a:t>
            </a:r>
          </a:p>
          <a:p>
            <a:r>
              <a:rPr lang="en-US" sz="1800" dirty="0"/>
              <a:t>Permanent</a:t>
            </a:r>
          </a:p>
        </p:txBody>
      </p:sp>
      <p:sp>
        <p:nvSpPr>
          <p:cNvPr id="2" name="TextBox 1">
            <a:extLst>
              <a:ext uri="{FF2B5EF4-FFF2-40B4-BE49-F238E27FC236}">
                <a16:creationId xmlns:a16="http://schemas.microsoft.com/office/drawing/2014/main" id="{666BB424-0D3F-9C40-924C-42AFE1CC3FED}"/>
              </a:ext>
            </a:extLst>
          </p:cNvPr>
          <p:cNvSpPr txBox="1"/>
          <p:nvPr/>
        </p:nvSpPr>
        <p:spPr>
          <a:xfrm>
            <a:off x="838200" y="3610855"/>
            <a:ext cx="2141612" cy="369332"/>
          </a:xfrm>
          <a:prstGeom prst="rect">
            <a:avLst/>
          </a:prstGeom>
          <a:noFill/>
        </p:spPr>
        <p:txBody>
          <a:bodyPr wrap="none" rtlCol="0">
            <a:spAutoFit/>
          </a:bodyPr>
          <a:lstStyle/>
          <a:p>
            <a:r>
              <a:rPr lang="en-US" dirty="0"/>
              <a:t>/home/&lt;user-name&gt;</a:t>
            </a:r>
          </a:p>
        </p:txBody>
      </p:sp>
      <p:sp>
        <p:nvSpPr>
          <p:cNvPr id="3" name="TextBox 2">
            <a:extLst>
              <a:ext uri="{FF2B5EF4-FFF2-40B4-BE49-F238E27FC236}">
                <a16:creationId xmlns:a16="http://schemas.microsoft.com/office/drawing/2014/main" id="{7B84BE47-0C9C-A948-93CA-EDEEED4B8C61}"/>
              </a:ext>
            </a:extLst>
          </p:cNvPr>
          <p:cNvSpPr txBox="1"/>
          <p:nvPr/>
        </p:nvSpPr>
        <p:spPr>
          <a:xfrm>
            <a:off x="4765040" y="6339840"/>
            <a:ext cx="2258952" cy="369332"/>
          </a:xfrm>
          <a:prstGeom prst="rect">
            <a:avLst/>
          </a:prstGeom>
          <a:noFill/>
        </p:spPr>
        <p:txBody>
          <a:bodyPr wrap="none" rtlCol="0">
            <a:spAutoFit/>
          </a:bodyPr>
          <a:lstStyle/>
          <a:p>
            <a:r>
              <a:rPr lang="en-US" dirty="0"/>
              <a:t>/scratch/&lt;user-name&gt;</a:t>
            </a:r>
          </a:p>
        </p:txBody>
      </p:sp>
      <p:sp>
        <p:nvSpPr>
          <p:cNvPr id="4" name="TextBox 3">
            <a:extLst>
              <a:ext uri="{FF2B5EF4-FFF2-40B4-BE49-F238E27FC236}">
                <a16:creationId xmlns:a16="http://schemas.microsoft.com/office/drawing/2014/main" id="{29F9A4B2-D335-CF4C-A3E5-C0C90C530F14}"/>
              </a:ext>
            </a:extLst>
          </p:cNvPr>
          <p:cNvSpPr txBox="1"/>
          <p:nvPr/>
        </p:nvSpPr>
        <p:spPr>
          <a:xfrm>
            <a:off x="8918342" y="3553950"/>
            <a:ext cx="2217851" cy="369332"/>
          </a:xfrm>
          <a:prstGeom prst="rect">
            <a:avLst/>
          </a:prstGeom>
          <a:noFill/>
        </p:spPr>
        <p:txBody>
          <a:bodyPr wrap="none" rtlCol="0">
            <a:spAutoFit/>
          </a:bodyPr>
          <a:lstStyle/>
          <a:p>
            <a:r>
              <a:rPr lang="en-US" dirty="0"/>
              <a:t>/work/&lt;group-name&gt;</a:t>
            </a:r>
          </a:p>
        </p:txBody>
      </p:sp>
    </p:spTree>
    <p:extLst>
      <p:ext uri="{BB962C8B-B14F-4D97-AF65-F5344CB8AC3E}">
        <p14:creationId xmlns:p14="http://schemas.microsoft.com/office/powerpoint/2010/main" val="1477795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7633357-AC78-4447-A38B-6E5CA927FE86}"/>
              </a:ext>
            </a:extLst>
          </p:cNvPr>
          <p:cNvSpPr>
            <a:spLocks noGrp="1"/>
          </p:cNvSpPr>
          <p:nvPr>
            <p:ph idx="1"/>
          </p:nvPr>
        </p:nvSpPr>
        <p:spPr/>
        <p:txBody>
          <a:bodyPr/>
          <a:lstStyle/>
          <a:p>
            <a:r>
              <a:rPr lang="en-US" dirty="0"/>
              <a:t>Using compute node via </a:t>
            </a:r>
            <a:r>
              <a:rPr lang="en-US" dirty="0" err="1"/>
              <a:t>scp</a:t>
            </a:r>
            <a:endParaRPr lang="en-US" dirty="0"/>
          </a:p>
          <a:p>
            <a:r>
              <a:rPr lang="en-US" dirty="0"/>
              <a:t>Using xfer via </a:t>
            </a:r>
            <a:r>
              <a:rPr lang="en-US" dirty="0" err="1"/>
              <a:t>sshfs</a:t>
            </a:r>
            <a:endParaRPr lang="en-US" dirty="0"/>
          </a:p>
          <a:p>
            <a:r>
              <a:rPr lang="en-US" dirty="0">
                <a:hlinkClick r:id="rId2"/>
              </a:rPr>
              <a:t>https://rc-docs.northeastern.edu/en/latest/using-discovery/transferringdata.html</a:t>
            </a:r>
            <a:endParaRPr lang="en-US" dirty="0"/>
          </a:p>
          <a:p>
            <a:r>
              <a:rPr lang="en-US" dirty="0"/>
              <a:t>Using Globus</a:t>
            </a:r>
          </a:p>
          <a:p>
            <a:r>
              <a:rPr lang="en-US" dirty="0">
                <a:hlinkClick r:id="rId3"/>
              </a:rPr>
              <a:t>https://rc-docs.northeastern.edu/en/latest/using-discovery/globus.html</a:t>
            </a:r>
            <a:endParaRPr lang="en-US" dirty="0"/>
          </a:p>
          <a:p>
            <a:pPr marL="0" indent="0">
              <a:buNone/>
            </a:pPr>
            <a:endParaRPr lang="en-US" dirty="0"/>
          </a:p>
          <a:p>
            <a:endParaRPr lang="en-US" dirty="0"/>
          </a:p>
        </p:txBody>
      </p:sp>
      <p:sp>
        <p:nvSpPr>
          <p:cNvPr id="6" name="Title 5">
            <a:extLst>
              <a:ext uri="{FF2B5EF4-FFF2-40B4-BE49-F238E27FC236}">
                <a16:creationId xmlns:a16="http://schemas.microsoft.com/office/drawing/2014/main" id="{A31298FF-0E15-0143-932F-7D46B36DFABE}"/>
              </a:ext>
            </a:extLst>
          </p:cNvPr>
          <p:cNvSpPr>
            <a:spLocks noGrp="1"/>
          </p:cNvSpPr>
          <p:nvPr>
            <p:ph type="title"/>
          </p:nvPr>
        </p:nvSpPr>
        <p:spPr/>
        <p:txBody>
          <a:bodyPr/>
          <a:lstStyle/>
          <a:p>
            <a:r>
              <a:rPr lang="en-US" dirty="0"/>
              <a:t>Transferring Data To/From Discovery</a:t>
            </a:r>
          </a:p>
        </p:txBody>
      </p:sp>
      <p:sp>
        <p:nvSpPr>
          <p:cNvPr id="5" name="Slide Number Placeholder 4">
            <a:extLst>
              <a:ext uri="{FF2B5EF4-FFF2-40B4-BE49-F238E27FC236}">
                <a16:creationId xmlns:a16="http://schemas.microsoft.com/office/drawing/2014/main" id="{9EEAB392-58E8-1049-95D9-97682B9E1DD6}"/>
              </a:ext>
            </a:extLst>
          </p:cNvPr>
          <p:cNvSpPr>
            <a:spLocks noGrp="1"/>
          </p:cNvSpPr>
          <p:nvPr>
            <p:ph type="sldNum" sz="quarter" idx="4"/>
          </p:nvPr>
        </p:nvSpPr>
        <p:spPr/>
        <p:txBody>
          <a:bodyPr/>
          <a:lstStyle/>
          <a:p>
            <a:fld id="{2BE017B6-6466-CA44-A203-DCC007137B39}" type="slidenum">
              <a:rPr lang="en-US" smtClean="0"/>
              <a:pPr/>
              <a:t>15</a:t>
            </a:fld>
            <a:endParaRPr lang="en-US" dirty="0"/>
          </a:p>
        </p:txBody>
      </p:sp>
    </p:spTree>
    <p:extLst>
      <p:ext uri="{BB962C8B-B14F-4D97-AF65-F5344CB8AC3E}">
        <p14:creationId xmlns:p14="http://schemas.microsoft.com/office/powerpoint/2010/main" val="1306692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76E1C4-532D-6249-A800-7B1AA73F4CF5}"/>
              </a:ext>
            </a:extLst>
          </p:cNvPr>
          <p:cNvSpPr>
            <a:spLocks noGrp="1"/>
          </p:cNvSpPr>
          <p:nvPr>
            <p:ph idx="1"/>
          </p:nvPr>
        </p:nvSpPr>
        <p:spPr>
          <a:xfrm>
            <a:off x="189186" y="1460774"/>
            <a:ext cx="11929242" cy="4351338"/>
          </a:xfrm>
        </p:spPr>
        <p:txBody>
          <a:bodyPr>
            <a:normAutofit/>
          </a:bodyPr>
          <a:lstStyle/>
          <a:p>
            <a:r>
              <a:rPr lang="en-US" sz="2600" dirty="0"/>
              <a:t>Open OnDemand (OOD) – web portal to Discovery cluster.</a:t>
            </a:r>
          </a:p>
          <a:p>
            <a:r>
              <a:rPr lang="en-US" sz="2600" dirty="0"/>
              <a:t>Type the URL: </a:t>
            </a:r>
            <a:r>
              <a:rPr lang="en-US" sz="2600" dirty="0">
                <a:hlinkClick r:id="rId2"/>
              </a:rPr>
              <a:t>https://ood.discovery.neu.edu/</a:t>
            </a:r>
            <a:r>
              <a:rPr lang="en-US" sz="2600" dirty="0"/>
              <a:t> on your web browser (safari currently not supported) - Enter your Northeastern username/password to login</a:t>
            </a:r>
          </a:p>
          <a:p>
            <a:pPr marL="0" indent="0">
              <a:buNone/>
            </a:pPr>
            <a:endParaRPr lang="en-US" sz="2600" dirty="0"/>
          </a:p>
        </p:txBody>
      </p:sp>
      <p:sp>
        <p:nvSpPr>
          <p:cNvPr id="3" name="Title 2">
            <a:extLst>
              <a:ext uri="{FF2B5EF4-FFF2-40B4-BE49-F238E27FC236}">
                <a16:creationId xmlns:a16="http://schemas.microsoft.com/office/drawing/2014/main" id="{176BCD49-623D-2740-A19A-3DD9B2C693AA}"/>
              </a:ext>
            </a:extLst>
          </p:cNvPr>
          <p:cNvSpPr>
            <a:spLocks noGrp="1"/>
          </p:cNvSpPr>
          <p:nvPr>
            <p:ph type="title"/>
          </p:nvPr>
        </p:nvSpPr>
        <p:spPr/>
        <p:txBody>
          <a:bodyPr/>
          <a:lstStyle/>
          <a:p>
            <a:r>
              <a:rPr lang="en-US" dirty="0"/>
              <a:t>Accessing Discovery Through OOD </a:t>
            </a:r>
          </a:p>
        </p:txBody>
      </p:sp>
      <p:sp>
        <p:nvSpPr>
          <p:cNvPr id="4" name="Slide Number Placeholder 3">
            <a:extLst>
              <a:ext uri="{FF2B5EF4-FFF2-40B4-BE49-F238E27FC236}">
                <a16:creationId xmlns:a16="http://schemas.microsoft.com/office/drawing/2014/main" id="{0A874D6F-B223-C648-A5AA-4CCE7EDFE9E4}"/>
              </a:ext>
            </a:extLst>
          </p:cNvPr>
          <p:cNvSpPr>
            <a:spLocks noGrp="1"/>
          </p:cNvSpPr>
          <p:nvPr>
            <p:ph type="sldNum" sz="quarter" idx="4"/>
          </p:nvPr>
        </p:nvSpPr>
        <p:spPr/>
        <p:txBody>
          <a:bodyPr/>
          <a:lstStyle/>
          <a:p>
            <a:fld id="{2BE017B6-6466-CA44-A203-DCC007137B39}" type="slidenum">
              <a:rPr lang="en-US" smtClean="0"/>
              <a:pPr/>
              <a:t>16</a:t>
            </a:fld>
            <a:endParaRPr lang="en-US" dirty="0"/>
          </a:p>
        </p:txBody>
      </p:sp>
      <p:pic>
        <p:nvPicPr>
          <p:cNvPr id="5" name="Picture 4">
            <a:extLst>
              <a:ext uri="{FF2B5EF4-FFF2-40B4-BE49-F238E27FC236}">
                <a16:creationId xmlns:a16="http://schemas.microsoft.com/office/drawing/2014/main" id="{C580DC17-E3E8-6346-BCD0-50E2EDBB61B9}"/>
              </a:ext>
            </a:extLst>
          </p:cNvPr>
          <p:cNvPicPr>
            <a:picLocks noChangeAspect="1"/>
          </p:cNvPicPr>
          <p:nvPr/>
        </p:nvPicPr>
        <p:blipFill rotWithShape="1">
          <a:blip r:embed="rId3"/>
          <a:srcRect l="2344" t="17593" r="25117" b="5833"/>
          <a:stretch/>
        </p:blipFill>
        <p:spPr>
          <a:xfrm>
            <a:off x="2762378" y="2899063"/>
            <a:ext cx="6667243" cy="3958937"/>
          </a:xfrm>
          <a:prstGeom prst="rect">
            <a:avLst/>
          </a:prstGeom>
          <a:ln>
            <a:solidFill>
              <a:schemeClr val="tx1"/>
            </a:solidFill>
          </a:ln>
        </p:spPr>
      </p:pic>
    </p:spTree>
    <p:extLst>
      <p:ext uri="{BB962C8B-B14F-4D97-AF65-F5344CB8AC3E}">
        <p14:creationId xmlns:p14="http://schemas.microsoft.com/office/powerpoint/2010/main" val="90536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D524A6-EED5-FA4A-B164-034E9ACFC0ED}"/>
              </a:ext>
            </a:extLst>
          </p:cNvPr>
          <p:cNvSpPr>
            <a:spLocks noGrp="1"/>
          </p:cNvSpPr>
          <p:nvPr>
            <p:ph idx="1"/>
          </p:nvPr>
        </p:nvSpPr>
        <p:spPr>
          <a:xfrm>
            <a:off x="838200" y="1692001"/>
            <a:ext cx="10515600" cy="4351338"/>
          </a:xfrm>
        </p:spPr>
        <p:txBody>
          <a:bodyPr>
            <a:normAutofit/>
          </a:bodyPr>
          <a:lstStyle/>
          <a:p>
            <a:r>
              <a:rPr lang="en-US" dirty="0"/>
              <a:t>OOD allows you to launch a terminal, software applications, desktop environment etc. within your web browser.</a:t>
            </a:r>
          </a:p>
          <a:p>
            <a:r>
              <a:rPr lang="en-US" dirty="0"/>
              <a:t>Available software applications can be accessed through the “Interactive apps” drop down menu.</a:t>
            </a:r>
          </a:p>
          <a:p>
            <a:r>
              <a:rPr lang="en-US" dirty="0"/>
              <a:t>You may also view, download, copy, and delete files using the File Explorer feature.</a:t>
            </a:r>
          </a:p>
          <a:p>
            <a:endParaRPr lang="en-US" dirty="0"/>
          </a:p>
        </p:txBody>
      </p:sp>
      <p:sp>
        <p:nvSpPr>
          <p:cNvPr id="3" name="Slide Number Placeholder 2">
            <a:extLst>
              <a:ext uri="{FF2B5EF4-FFF2-40B4-BE49-F238E27FC236}">
                <a16:creationId xmlns:a16="http://schemas.microsoft.com/office/drawing/2014/main" id="{13E48324-37BB-1A40-94A2-E7F1AC8C35DE}"/>
              </a:ext>
            </a:extLst>
          </p:cNvPr>
          <p:cNvSpPr>
            <a:spLocks noGrp="1"/>
          </p:cNvSpPr>
          <p:nvPr>
            <p:ph type="sldNum" sz="quarter" idx="4"/>
          </p:nvPr>
        </p:nvSpPr>
        <p:spPr>
          <a:xfrm>
            <a:off x="9017000" y="6356350"/>
            <a:ext cx="2743200" cy="365125"/>
          </a:xfrm>
        </p:spPr>
        <p:txBody>
          <a:bodyPr anchor="ctr">
            <a:normAutofit/>
          </a:bodyPr>
          <a:lstStyle/>
          <a:p>
            <a:pPr>
              <a:spcAft>
                <a:spcPts val="600"/>
              </a:spcAft>
            </a:pPr>
            <a:fld id="{2BE017B6-6466-CA44-A203-DCC007137B39}" type="slidenum">
              <a:rPr lang="en-US" smtClean="0"/>
              <a:pPr>
                <a:spcAft>
                  <a:spcPts val="600"/>
                </a:spcAft>
              </a:pPr>
              <a:t>17</a:t>
            </a:fld>
            <a:endParaRPr lang="en-US"/>
          </a:p>
        </p:txBody>
      </p:sp>
      <p:sp>
        <p:nvSpPr>
          <p:cNvPr id="7" name="Title 2">
            <a:extLst>
              <a:ext uri="{FF2B5EF4-FFF2-40B4-BE49-F238E27FC236}">
                <a16:creationId xmlns:a16="http://schemas.microsoft.com/office/drawing/2014/main" id="{FAF7409F-7ABB-184D-B23A-1ABFDE0EAC18}"/>
              </a:ext>
            </a:extLst>
          </p:cNvPr>
          <p:cNvSpPr>
            <a:spLocks noGrp="1"/>
          </p:cNvSpPr>
          <p:nvPr>
            <p:ph type="title"/>
          </p:nvPr>
        </p:nvSpPr>
        <p:spPr>
          <a:xfrm>
            <a:off x="838200" y="302417"/>
            <a:ext cx="10515600" cy="1325563"/>
          </a:xfrm>
        </p:spPr>
        <p:txBody>
          <a:bodyPr/>
          <a:lstStyle/>
          <a:p>
            <a:r>
              <a:rPr lang="en-US" dirty="0"/>
              <a:t>Accessing Discovery Through OOD </a:t>
            </a:r>
          </a:p>
        </p:txBody>
      </p:sp>
    </p:spTree>
    <p:extLst>
      <p:ext uri="{BB962C8B-B14F-4D97-AF65-F5344CB8AC3E}">
        <p14:creationId xmlns:p14="http://schemas.microsoft.com/office/powerpoint/2010/main" val="3720048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3D6F2-7F8A-477E-96C0-6A86EAB68152}"/>
              </a:ext>
            </a:extLst>
          </p:cNvPr>
          <p:cNvSpPr>
            <a:spLocks noGrp="1"/>
          </p:cNvSpPr>
          <p:nvPr>
            <p:ph type="title"/>
          </p:nvPr>
        </p:nvSpPr>
        <p:spPr/>
        <p:txBody>
          <a:bodyPr/>
          <a:lstStyle/>
          <a:p>
            <a:r>
              <a:rPr lang="en-US" dirty="0"/>
              <a:t>File View</a:t>
            </a:r>
          </a:p>
        </p:txBody>
      </p:sp>
      <p:sp>
        <p:nvSpPr>
          <p:cNvPr id="3" name="Content Placeholder 2">
            <a:extLst>
              <a:ext uri="{FF2B5EF4-FFF2-40B4-BE49-F238E27FC236}">
                <a16:creationId xmlns:a16="http://schemas.microsoft.com/office/drawing/2014/main" id="{6A4B0C0D-DBD4-4500-BB7E-E69B0044180D}"/>
              </a:ext>
            </a:extLst>
          </p:cNvPr>
          <p:cNvSpPr>
            <a:spLocks noGrp="1"/>
          </p:cNvSpPr>
          <p:nvPr>
            <p:ph sz="half" idx="1"/>
          </p:nvPr>
        </p:nvSpPr>
        <p:spPr/>
        <p:txBody>
          <a:bodyPr/>
          <a:lstStyle/>
          <a:p>
            <a:r>
              <a:rPr lang="en-US" dirty="0"/>
              <a:t>To open a file, go to Files  &gt; Home Directory</a:t>
            </a:r>
          </a:p>
          <a:p>
            <a:r>
              <a:rPr lang="en-US" dirty="0"/>
              <a:t>Select the file you want to view and click the ‘</a:t>
            </a:r>
            <a:r>
              <a:rPr lang="en-US" i="1" dirty="0"/>
              <a:t>View</a:t>
            </a:r>
            <a:r>
              <a:rPr lang="en-US" dirty="0"/>
              <a:t>’ button</a:t>
            </a:r>
          </a:p>
        </p:txBody>
      </p:sp>
      <p:pic>
        <p:nvPicPr>
          <p:cNvPr id="6" name="Content Placeholder 5">
            <a:extLst>
              <a:ext uri="{FF2B5EF4-FFF2-40B4-BE49-F238E27FC236}">
                <a16:creationId xmlns:a16="http://schemas.microsoft.com/office/drawing/2014/main" id="{61B9163E-D92C-4225-87DA-CE0BF68AC17F}"/>
              </a:ext>
            </a:extLst>
          </p:cNvPr>
          <p:cNvPicPr>
            <a:picLocks noGrp="1" noChangeAspect="1"/>
          </p:cNvPicPr>
          <p:nvPr>
            <p:ph sz="half" idx="2"/>
          </p:nvPr>
        </p:nvPicPr>
        <p:blipFill>
          <a:blip r:embed="rId3"/>
          <a:stretch>
            <a:fillRect/>
          </a:stretch>
        </p:blipFill>
        <p:spPr>
          <a:xfrm>
            <a:off x="6294299" y="1559057"/>
            <a:ext cx="5181600" cy="1720215"/>
          </a:xfrm>
        </p:spPr>
      </p:pic>
      <p:sp>
        <p:nvSpPr>
          <p:cNvPr id="5" name="Oval 4">
            <a:extLst>
              <a:ext uri="{FF2B5EF4-FFF2-40B4-BE49-F238E27FC236}">
                <a16:creationId xmlns:a16="http://schemas.microsoft.com/office/drawing/2014/main" id="{998D0463-469D-4BAC-AC80-7BC78480B202}"/>
              </a:ext>
            </a:extLst>
          </p:cNvPr>
          <p:cNvSpPr/>
          <p:nvPr/>
        </p:nvSpPr>
        <p:spPr>
          <a:xfrm>
            <a:off x="8205957" y="1979206"/>
            <a:ext cx="1358284" cy="381740"/>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004F3C7-8BE1-4F05-8968-646F687199E6}"/>
              </a:ext>
            </a:extLst>
          </p:cNvPr>
          <p:cNvPicPr>
            <a:picLocks noChangeAspect="1"/>
          </p:cNvPicPr>
          <p:nvPr/>
        </p:nvPicPr>
        <p:blipFill>
          <a:blip r:embed="rId4"/>
          <a:stretch>
            <a:fillRect/>
          </a:stretch>
        </p:blipFill>
        <p:spPr>
          <a:xfrm>
            <a:off x="7365064" y="3031204"/>
            <a:ext cx="3520651" cy="3411362"/>
          </a:xfrm>
          <a:prstGeom prst="rect">
            <a:avLst/>
          </a:prstGeom>
        </p:spPr>
      </p:pic>
      <p:sp>
        <p:nvSpPr>
          <p:cNvPr id="8" name="Oval 7">
            <a:extLst>
              <a:ext uri="{FF2B5EF4-FFF2-40B4-BE49-F238E27FC236}">
                <a16:creationId xmlns:a16="http://schemas.microsoft.com/office/drawing/2014/main" id="{8579206A-AB09-4875-AE6A-A749C6083B41}"/>
              </a:ext>
            </a:extLst>
          </p:cNvPr>
          <p:cNvSpPr/>
          <p:nvPr/>
        </p:nvSpPr>
        <p:spPr>
          <a:xfrm>
            <a:off x="7365064" y="3546391"/>
            <a:ext cx="1001485" cy="361900"/>
          </a:xfrm>
          <a:prstGeom prst="ellipse">
            <a:avLst/>
          </a:prstGeom>
          <a:noFill/>
          <a:ln w="38100">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20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558BA-3F29-4575-88EC-2F024A917CEB}"/>
              </a:ext>
            </a:extLst>
          </p:cNvPr>
          <p:cNvSpPr>
            <a:spLocks noGrp="1"/>
          </p:cNvSpPr>
          <p:nvPr>
            <p:ph type="title"/>
          </p:nvPr>
        </p:nvSpPr>
        <p:spPr/>
        <p:txBody>
          <a:bodyPr/>
          <a:lstStyle/>
          <a:p>
            <a:r>
              <a:rPr lang="en-US" dirty="0"/>
              <a:t>File Upload</a:t>
            </a:r>
          </a:p>
        </p:txBody>
      </p:sp>
      <p:sp>
        <p:nvSpPr>
          <p:cNvPr id="3" name="Content Placeholder 2">
            <a:extLst>
              <a:ext uri="{FF2B5EF4-FFF2-40B4-BE49-F238E27FC236}">
                <a16:creationId xmlns:a16="http://schemas.microsoft.com/office/drawing/2014/main" id="{0DE781CD-C285-4612-86A4-D9E48D603B88}"/>
              </a:ext>
            </a:extLst>
          </p:cNvPr>
          <p:cNvSpPr>
            <a:spLocks noGrp="1"/>
          </p:cNvSpPr>
          <p:nvPr>
            <p:ph sz="half" idx="1"/>
          </p:nvPr>
        </p:nvSpPr>
        <p:spPr>
          <a:xfrm>
            <a:off x="838201" y="1825625"/>
            <a:ext cx="4495800" cy="4351338"/>
          </a:xfrm>
        </p:spPr>
        <p:txBody>
          <a:bodyPr>
            <a:normAutofit/>
          </a:bodyPr>
          <a:lstStyle/>
          <a:p>
            <a:r>
              <a:rPr lang="en-US" dirty="0"/>
              <a:t>To upload a file, click the ‘Upload’ button in the file explorer window</a:t>
            </a:r>
          </a:p>
          <a:p>
            <a:r>
              <a:rPr lang="en-US" dirty="0"/>
              <a:t>Select the required file/zipped folder from your computer to upload</a:t>
            </a:r>
          </a:p>
        </p:txBody>
      </p:sp>
      <p:pic>
        <p:nvPicPr>
          <p:cNvPr id="11" name="Picture 10">
            <a:extLst>
              <a:ext uri="{FF2B5EF4-FFF2-40B4-BE49-F238E27FC236}">
                <a16:creationId xmlns:a16="http://schemas.microsoft.com/office/drawing/2014/main" id="{4C141EAE-F336-4512-BD75-8C8A0B6EFA3B}"/>
              </a:ext>
            </a:extLst>
          </p:cNvPr>
          <p:cNvPicPr>
            <a:picLocks noChangeAspect="1"/>
          </p:cNvPicPr>
          <p:nvPr/>
        </p:nvPicPr>
        <p:blipFill>
          <a:blip r:embed="rId3"/>
          <a:stretch>
            <a:fillRect/>
          </a:stretch>
        </p:blipFill>
        <p:spPr>
          <a:xfrm>
            <a:off x="6230753" y="1855174"/>
            <a:ext cx="5873412" cy="724439"/>
          </a:xfrm>
          <a:prstGeom prst="rect">
            <a:avLst/>
          </a:prstGeom>
          <a:ln>
            <a:solidFill>
              <a:schemeClr val="tx1"/>
            </a:solidFill>
          </a:ln>
        </p:spPr>
      </p:pic>
      <p:sp>
        <p:nvSpPr>
          <p:cNvPr id="12" name="Oval 11">
            <a:extLst>
              <a:ext uri="{FF2B5EF4-FFF2-40B4-BE49-F238E27FC236}">
                <a16:creationId xmlns:a16="http://schemas.microsoft.com/office/drawing/2014/main" id="{DAC8D8F1-4624-4FEE-B3F6-3727658DEAFC}"/>
              </a:ext>
            </a:extLst>
          </p:cNvPr>
          <p:cNvSpPr/>
          <p:nvPr/>
        </p:nvSpPr>
        <p:spPr>
          <a:xfrm>
            <a:off x="10140673" y="1876843"/>
            <a:ext cx="820324" cy="3611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48EC2CA-A7B9-4368-A325-D9E482041601}"/>
              </a:ext>
            </a:extLst>
          </p:cNvPr>
          <p:cNvPicPr>
            <a:picLocks noChangeAspect="1"/>
          </p:cNvPicPr>
          <p:nvPr/>
        </p:nvPicPr>
        <p:blipFill>
          <a:blip r:embed="rId4"/>
          <a:stretch>
            <a:fillRect/>
          </a:stretch>
        </p:blipFill>
        <p:spPr>
          <a:xfrm>
            <a:off x="6643334" y="3085306"/>
            <a:ext cx="5048250" cy="1000125"/>
          </a:xfrm>
          <a:prstGeom prst="rect">
            <a:avLst/>
          </a:prstGeom>
        </p:spPr>
      </p:pic>
      <p:sp>
        <p:nvSpPr>
          <p:cNvPr id="15" name="Oval 14">
            <a:extLst>
              <a:ext uri="{FF2B5EF4-FFF2-40B4-BE49-F238E27FC236}">
                <a16:creationId xmlns:a16="http://schemas.microsoft.com/office/drawing/2014/main" id="{022CCE98-B6E7-4343-ABA4-4A0242689EA2}"/>
              </a:ext>
            </a:extLst>
          </p:cNvPr>
          <p:cNvSpPr/>
          <p:nvPr/>
        </p:nvSpPr>
        <p:spPr>
          <a:xfrm>
            <a:off x="6643334" y="3429000"/>
            <a:ext cx="1634392" cy="4822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700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0B74B-1C6A-48AA-A082-01BF34F6535E}"/>
              </a:ext>
            </a:extLst>
          </p:cNvPr>
          <p:cNvSpPr>
            <a:spLocks noGrp="1"/>
          </p:cNvSpPr>
          <p:nvPr>
            <p:ph type="title"/>
          </p:nvPr>
        </p:nvSpPr>
        <p:spPr/>
        <p:txBody>
          <a:bodyPr/>
          <a:lstStyle/>
          <a:p>
            <a:r>
              <a:rPr lang="en-US" dirty="0"/>
              <a:t>File Edit</a:t>
            </a:r>
          </a:p>
        </p:txBody>
      </p:sp>
      <p:sp>
        <p:nvSpPr>
          <p:cNvPr id="3" name="Content Placeholder 2">
            <a:extLst>
              <a:ext uri="{FF2B5EF4-FFF2-40B4-BE49-F238E27FC236}">
                <a16:creationId xmlns:a16="http://schemas.microsoft.com/office/drawing/2014/main" id="{C16860C8-C79A-4396-830E-766C0F94B387}"/>
              </a:ext>
            </a:extLst>
          </p:cNvPr>
          <p:cNvSpPr>
            <a:spLocks noGrp="1"/>
          </p:cNvSpPr>
          <p:nvPr>
            <p:ph sz="half" idx="1"/>
          </p:nvPr>
        </p:nvSpPr>
        <p:spPr>
          <a:xfrm>
            <a:off x="838200" y="1825625"/>
            <a:ext cx="4967797" cy="4351338"/>
          </a:xfrm>
        </p:spPr>
        <p:txBody>
          <a:bodyPr/>
          <a:lstStyle/>
          <a:p>
            <a:r>
              <a:rPr lang="en-US" dirty="0"/>
              <a:t>To edit a file, select the file in the file explorer, and click the ‘Edit’ button</a:t>
            </a:r>
          </a:p>
          <a:p>
            <a:r>
              <a:rPr lang="en-US" dirty="0"/>
              <a:t>Edit the content as required and then click the ‘Save’ button</a:t>
            </a:r>
          </a:p>
          <a:p>
            <a:endParaRPr lang="en-US" dirty="0"/>
          </a:p>
        </p:txBody>
      </p:sp>
      <p:pic>
        <p:nvPicPr>
          <p:cNvPr id="7" name="Picture 6">
            <a:extLst>
              <a:ext uri="{FF2B5EF4-FFF2-40B4-BE49-F238E27FC236}">
                <a16:creationId xmlns:a16="http://schemas.microsoft.com/office/drawing/2014/main" id="{9A304F1E-ABF3-4DE6-926B-2B3C3AE9293B}"/>
              </a:ext>
            </a:extLst>
          </p:cNvPr>
          <p:cNvPicPr>
            <a:picLocks noChangeAspect="1"/>
          </p:cNvPicPr>
          <p:nvPr/>
        </p:nvPicPr>
        <p:blipFill>
          <a:blip r:embed="rId3"/>
          <a:stretch>
            <a:fillRect/>
          </a:stretch>
        </p:blipFill>
        <p:spPr>
          <a:xfrm>
            <a:off x="6386005" y="365125"/>
            <a:ext cx="4295782" cy="3326545"/>
          </a:xfrm>
          <a:prstGeom prst="rect">
            <a:avLst/>
          </a:prstGeom>
          <a:ln>
            <a:solidFill>
              <a:schemeClr val="tx1"/>
            </a:solidFill>
          </a:ln>
        </p:spPr>
      </p:pic>
      <p:sp>
        <p:nvSpPr>
          <p:cNvPr id="8" name="Oval 7">
            <a:extLst>
              <a:ext uri="{FF2B5EF4-FFF2-40B4-BE49-F238E27FC236}">
                <a16:creationId xmlns:a16="http://schemas.microsoft.com/office/drawing/2014/main" id="{CEAA6723-C5E8-47A8-905F-277F979E8F94}"/>
              </a:ext>
            </a:extLst>
          </p:cNvPr>
          <p:cNvSpPr/>
          <p:nvPr/>
        </p:nvSpPr>
        <p:spPr>
          <a:xfrm>
            <a:off x="7114102" y="888856"/>
            <a:ext cx="788239" cy="33355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EA35BC8-C733-354E-9377-4E8BD26A19BF}"/>
              </a:ext>
            </a:extLst>
          </p:cNvPr>
          <p:cNvPicPr>
            <a:picLocks noChangeAspect="1"/>
          </p:cNvPicPr>
          <p:nvPr/>
        </p:nvPicPr>
        <p:blipFill>
          <a:blip r:embed="rId4"/>
          <a:stretch>
            <a:fillRect/>
          </a:stretch>
        </p:blipFill>
        <p:spPr>
          <a:xfrm>
            <a:off x="6386005" y="3850614"/>
            <a:ext cx="2817057" cy="2761941"/>
          </a:xfrm>
          <a:prstGeom prst="rect">
            <a:avLst/>
          </a:prstGeom>
          <a:ln>
            <a:solidFill>
              <a:schemeClr val="tx1"/>
            </a:solidFill>
          </a:ln>
        </p:spPr>
      </p:pic>
      <p:sp>
        <p:nvSpPr>
          <p:cNvPr id="10" name="Oval 9">
            <a:extLst>
              <a:ext uri="{FF2B5EF4-FFF2-40B4-BE49-F238E27FC236}">
                <a16:creationId xmlns:a16="http://schemas.microsoft.com/office/drawing/2014/main" id="{AB87D754-98F4-0E4C-9A6C-4A4FD6A036CB}"/>
              </a:ext>
            </a:extLst>
          </p:cNvPr>
          <p:cNvSpPr/>
          <p:nvPr/>
        </p:nvSpPr>
        <p:spPr>
          <a:xfrm>
            <a:off x="6508075" y="3795296"/>
            <a:ext cx="708331" cy="26899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6811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E7A307C-66D7-1C4A-B5A8-6966D9AE97DE}"/>
              </a:ext>
            </a:extLst>
          </p:cNvPr>
          <p:cNvSpPr>
            <a:spLocks noGrp="1"/>
          </p:cNvSpPr>
          <p:nvPr>
            <p:ph type="sldNum" sz="quarter" idx="10"/>
          </p:nvPr>
        </p:nvSpPr>
        <p:spPr/>
        <p:txBody>
          <a:bodyPr/>
          <a:lstStyle/>
          <a:p>
            <a:fld id="{2BE017B6-6466-CA44-A203-DCC007137B39}" type="slidenum">
              <a:rPr lang="en-US" smtClean="0"/>
              <a:pPr/>
              <a:t>21</a:t>
            </a:fld>
            <a:endParaRPr lang="en-US" dirty="0"/>
          </a:p>
        </p:txBody>
      </p:sp>
      <p:sp>
        <p:nvSpPr>
          <p:cNvPr id="6" name="Title 1">
            <a:extLst>
              <a:ext uri="{FF2B5EF4-FFF2-40B4-BE49-F238E27FC236}">
                <a16:creationId xmlns:a16="http://schemas.microsoft.com/office/drawing/2014/main" id="{D79EBC7C-ABA6-F746-B1DD-274B55A6C184}"/>
              </a:ext>
            </a:extLst>
          </p:cNvPr>
          <p:cNvSpPr txBox="1">
            <a:spLocks/>
          </p:cNvSpPr>
          <p:nvPr/>
        </p:nvSpPr>
        <p:spPr>
          <a:xfrm>
            <a:off x="729358" y="504795"/>
            <a:ext cx="9144000" cy="1141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Real Head Pro" charset="0"/>
                <a:ea typeface="Real Head Pro" charset="0"/>
                <a:cs typeface="Real Head Pro" charset="0"/>
              </a:defRPr>
            </a:lvl1pPr>
          </a:lstStyle>
          <a:p>
            <a:r>
              <a:rPr lang="en-US" dirty="0"/>
              <a:t>Terminal on OOD</a:t>
            </a:r>
          </a:p>
        </p:txBody>
      </p:sp>
      <p:sp>
        <p:nvSpPr>
          <p:cNvPr id="9" name="Subtitle 2">
            <a:extLst>
              <a:ext uri="{FF2B5EF4-FFF2-40B4-BE49-F238E27FC236}">
                <a16:creationId xmlns:a16="http://schemas.microsoft.com/office/drawing/2014/main" id="{C520802A-948E-B146-BBD2-4C2C5205DE52}"/>
              </a:ext>
            </a:extLst>
          </p:cNvPr>
          <p:cNvSpPr>
            <a:spLocks noGrp="1"/>
          </p:cNvSpPr>
          <p:nvPr>
            <p:ph sz="half" idx="1"/>
          </p:nvPr>
        </p:nvSpPr>
        <p:spPr>
          <a:xfrm>
            <a:off x="838200" y="1825625"/>
            <a:ext cx="5085945" cy="4351338"/>
          </a:xfrm>
        </p:spPr>
        <p:txBody>
          <a:bodyPr>
            <a:normAutofit/>
          </a:bodyPr>
          <a:lstStyle/>
          <a:p>
            <a:pPr algn="l"/>
            <a:r>
              <a:rPr lang="en-US" dirty="0"/>
              <a:t>There are 2 ways to open the terminal window on OOD :</a:t>
            </a:r>
          </a:p>
          <a:p>
            <a:pPr marL="514350" indent="-514350" algn="l">
              <a:buAutoNum type="arabicPeriod"/>
            </a:pPr>
            <a:r>
              <a:rPr lang="en-US" dirty="0"/>
              <a:t>Files -&gt; Home Directory -&gt; Open in Terminal </a:t>
            </a:r>
          </a:p>
        </p:txBody>
      </p:sp>
      <p:pic>
        <p:nvPicPr>
          <p:cNvPr id="10" name="Picture 9">
            <a:extLst>
              <a:ext uri="{FF2B5EF4-FFF2-40B4-BE49-F238E27FC236}">
                <a16:creationId xmlns:a16="http://schemas.microsoft.com/office/drawing/2014/main" id="{66FC3B19-BF21-D74E-AE31-D584E026D33C}"/>
              </a:ext>
            </a:extLst>
          </p:cNvPr>
          <p:cNvPicPr>
            <a:picLocks noChangeAspect="1"/>
          </p:cNvPicPr>
          <p:nvPr/>
        </p:nvPicPr>
        <p:blipFill>
          <a:blip r:embed="rId2"/>
          <a:stretch>
            <a:fillRect/>
          </a:stretch>
        </p:blipFill>
        <p:spPr>
          <a:xfrm>
            <a:off x="5947280" y="1825625"/>
            <a:ext cx="6244720" cy="1141443"/>
          </a:xfrm>
          <a:prstGeom prst="rect">
            <a:avLst/>
          </a:prstGeom>
          <a:ln>
            <a:solidFill>
              <a:schemeClr val="tx1"/>
            </a:solidFill>
          </a:ln>
        </p:spPr>
      </p:pic>
      <p:sp>
        <p:nvSpPr>
          <p:cNvPr id="11" name="Oval 10">
            <a:extLst>
              <a:ext uri="{FF2B5EF4-FFF2-40B4-BE49-F238E27FC236}">
                <a16:creationId xmlns:a16="http://schemas.microsoft.com/office/drawing/2014/main" id="{A48A4290-ED7E-4B47-BE3D-A2C9204B217A}"/>
              </a:ext>
            </a:extLst>
          </p:cNvPr>
          <p:cNvSpPr/>
          <p:nvPr/>
        </p:nvSpPr>
        <p:spPr>
          <a:xfrm>
            <a:off x="11125200" y="1825625"/>
            <a:ext cx="1066800" cy="42454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5886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Discovery Overview</a:t>
            </a:r>
          </a:p>
          <a:p>
            <a:r>
              <a:rPr lang="en-US" dirty="0"/>
              <a:t>Connecting to Discovery</a:t>
            </a:r>
          </a:p>
          <a:p>
            <a:r>
              <a:rPr lang="en-US" dirty="0"/>
              <a:t>Software on Discovery</a:t>
            </a:r>
          </a:p>
          <a:p>
            <a:r>
              <a:rPr lang="en-US" dirty="0"/>
              <a:t>Storage on Discovery</a:t>
            </a:r>
          </a:p>
          <a:p>
            <a:r>
              <a:rPr lang="en-US" dirty="0"/>
              <a:t>Discovery through Open OnDemand</a:t>
            </a:r>
          </a:p>
          <a:p>
            <a:r>
              <a:rPr lang="en-US" dirty="0"/>
              <a:t>Interactive Session Exercises</a:t>
            </a:r>
          </a:p>
          <a:p>
            <a:pPr marL="0" indent="0">
              <a:buNone/>
            </a:pPr>
            <a:r>
              <a:rPr lang="en-US" dirty="0">
                <a:solidFill>
                  <a:schemeClr val="accent5"/>
                </a:solidFill>
              </a:rPr>
              <a:t>(Please follow along hands-on as we demo the exercises)</a:t>
            </a:r>
          </a:p>
          <a:p>
            <a:endParaRPr lang="en-US" dirty="0"/>
          </a:p>
          <a:p>
            <a:endParaRPr lang="en-US" dirty="0"/>
          </a:p>
        </p:txBody>
      </p:sp>
      <p:sp>
        <p:nvSpPr>
          <p:cNvPr id="3" name="Slide Number Placeholder 2"/>
          <p:cNvSpPr>
            <a:spLocks noGrp="1"/>
          </p:cNvSpPr>
          <p:nvPr>
            <p:ph type="sldNum" sz="quarter" idx="10"/>
          </p:nvPr>
        </p:nvSpPr>
        <p:spPr/>
        <p:txBody>
          <a:bodyPr/>
          <a:lstStyle/>
          <a:p>
            <a:fld id="{2BE017B6-6466-CA44-A203-DCC007137B39}" type="slidenum">
              <a:rPr lang="en-US" smtClean="0"/>
              <a:pPr/>
              <a:t>4</a:t>
            </a:fld>
            <a:endParaRPr lang="en-US" dirty="0"/>
          </a:p>
        </p:txBody>
      </p:sp>
    </p:spTree>
    <p:extLst>
      <p:ext uri="{BB962C8B-B14F-4D97-AF65-F5344CB8AC3E}">
        <p14:creationId xmlns:p14="http://schemas.microsoft.com/office/powerpoint/2010/main" val="293432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208025-433C-D141-A760-84DCD4636811}"/>
              </a:ext>
            </a:extLst>
          </p:cNvPr>
          <p:cNvSpPr>
            <a:spLocks noGrp="1"/>
          </p:cNvSpPr>
          <p:nvPr>
            <p:ph sz="half" idx="1"/>
          </p:nvPr>
        </p:nvSpPr>
        <p:spPr/>
        <p:txBody>
          <a:bodyPr/>
          <a:lstStyle/>
          <a:p>
            <a:pPr marL="0" indent="0">
              <a:buNone/>
            </a:pPr>
            <a:r>
              <a:rPr lang="en-US" dirty="0"/>
              <a:t>2. Clusters -&gt; _Discovery Shell Access</a:t>
            </a:r>
          </a:p>
        </p:txBody>
      </p:sp>
      <p:sp>
        <p:nvSpPr>
          <p:cNvPr id="5" name="Slide Number Placeholder 4">
            <a:extLst>
              <a:ext uri="{FF2B5EF4-FFF2-40B4-BE49-F238E27FC236}">
                <a16:creationId xmlns:a16="http://schemas.microsoft.com/office/drawing/2014/main" id="{533C73DD-574B-D14F-9FA2-A7104EC9DD67}"/>
              </a:ext>
            </a:extLst>
          </p:cNvPr>
          <p:cNvSpPr>
            <a:spLocks noGrp="1"/>
          </p:cNvSpPr>
          <p:nvPr>
            <p:ph type="sldNum" sz="quarter" idx="10"/>
          </p:nvPr>
        </p:nvSpPr>
        <p:spPr/>
        <p:txBody>
          <a:bodyPr/>
          <a:lstStyle/>
          <a:p>
            <a:fld id="{2BE017B6-6466-CA44-A203-DCC007137B39}" type="slidenum">
              <a:rPr lang="en-US" smtClean="0"/>
              <a:pPr/>
              <a:t>22</a:t>
            </a:fld>
            <a:endParaRPr lang="en-US" dirty="0"/>
          </a:p>
        </p:txBody>
      </p:sp>
      <p:pic>
        <p:nvPicPr>
          <p:cNvPr id="7" name="Picture 6">
            <a:extLst>
              <a:ext uri="{FF2B5EF4-FFF2-40B4-BE49-F238E27FC236}">
                <a16:creationId xmlns:a16="http://schemas.microsoft.com/office/drawing/2014/main" id="{8E7F8843-D83D-B24D-853B-C6D2ADDEB4DC}"/>
              </a:ext>
            </a:extLst>
          </p:cNvPr>
          <p:cNvPicPr>
            <a:picLocks noChangeAspect="1"/>
          </p:cNvPicPr>
          <p:nvPr/>
        </p:nvPicPr>
        <p:blipFill>
          <a:blip r:embed="rId2"/>
          <a:stretch>
            <a:fillRect/>
          </a:stretch>
        </p:blipFill>
        <p:spPr>
          <a:xfrm>
            <a:off x="5290457" y="2456861"/>
            <a:ext cx="6901543" cy="972139"/>
          </a:xfrm>
          <a:prstGeom prst="rect">
            <a:avLst/>
          </a:prstGeom>
          <a:ln>
            <a:solidFill>
              <a:schemeClr val="tx1"/>
            </a:solidFill>
          </a:ln>
        </p:spPr>
      </p:pic>
      <p:sp>
        <p:nvSpPr>
          <p:cNvPr id="8" name="Oval 7">
            <a:extLst>
              <a:ext uri="{FF2B5EF4-FFF2-40B4-BE49-F238E27FC236}">
                <a16:creationId xmlns:a16="http://schemas.microsoft.com/office/drawing/2014/main" id="{E349B11C-97B9-D245-90FC-62F5C72ECB3F}"/>
              </a:ext>
            </a:extLst>
          </p:cNvPr>
          <p:cNvSpPr/>
          <p:nvPr/>
        </p:nvSpPr>
        <p:spPr>
          <a:xfrm>
            <a:off x="8065634" y="2878941"/>
            <a:ext cx="1600200" cy="26125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109F4462-3F5A-F148-BC24-7C47518FE7A9}"/>
              </a:ext>
            </a:extLst>
          </p:cNvPr>
          <p:cNvSpPr txBox="1">
            <a:spLocks/>
          </p:cNvSpPr>
          <p:nvPr/>
        </p:nvSpPr>
        <p:spPr>
          <a:xfrm>
            <a:off x="729358" y="504795"/>
            <a:ext cx="9144000" cy="1141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Real Head Pro" charset="0"/>
                <a:ea typeface="Real Head Pro" charset="0"/>
                <a:cs typeface="Real Head Pro" charset="0"/>
              </a:defRPr>
            </a:lvl1pPr>
          </a:lstStyle>
          <a:p>
            <a:r>
              <a:rPr lang="en-US" dirty="0"/>
              <a:t>Terminal on OOD</a:t>
            </a:r>
          </a:p>
        </p:txBody>
      </p:sp>
      <p:pic>
        <p:nvPicPr>
          <p:cNvPr id="12" name="Picture 11">
            <a:extLst>
              <a:ext uri="{FF2B5EF4-FFF2-40B4-BE49-F238E27FC236}">
                <a16:creationId xmlns:a16="http://schemas.microsoft.com/office/drawing/2014/main" id="{A861ED5C-4237-C041-AFB4-942E5144961C}"/>
              </a:ext>
            </a:extLst>
          </p:cNvPr>
          <p:cNvPicPr>
            <a:picLocks noChangeAspect="1"/>
          </p:cNvPicPr>
          <p:nvPr/>
        </p:nvPicPr>
        <p:blipFill>
          <a:blip r:embed="rId3"/>
          <a:stretch>
            <a:fillRect/>
          </a:stretch>
        </p:blipFill>
        <p:spPr>
          <a:xfrm>
            <a:off x="6154737" y="4183856"/>
            <a:ext cx="5724525" cy="1238250"/>
          </a:xfrm>
          <a:prstGeom prst="rect">
            <a:avLst/>
          </a:prstGeom>
          <a:ln>
            <a:solidFill>
              <a:schemeClr val="tx1"/>
            </a:solidFill>
          </a:ln>
        </p:spPr>
      </p:pic>
    </p:spTree>
    <p:extLst>
      <p:ext uri="{BB962C8B-B14F-4D97-AF65-F5344CB8AC3E}">
        <p14:creationId xmlns:p14="http://schemas.microsoft.com/office/powerpoint/2010/main" val="3953730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A51EDF4-5533-EC47-B537-B01CA5F3E136}"/>
              </a:ext>
            </a:extLst>
          </p:cNvPr>
          <p:cNvPicPr>
            <a:picLocks noChangeAspect="1"/>
          </p:cNvPicPr>
          <p:nvPr/>
        </p:nvPicPr>
        <p:blipFill rotWithShape="1">
          <a:blip r:embed="rId3"/>
          <a:srcRect t="2516" b="7170"/>
          <a:stretch/>
        </p:blipFill>
        <p:spPr>
          <a:xfrm>
            <a:off x="1513840" y="1962509"/>
            <a:ext cx="8534400" cy="4817374"/>
          </a:xfrm>
          <a:prstGeom prst="rect">
            <a:avLst/>
          </a:prstGeom>
          <a:ln>
            <a:solidFill>
              <a:schemeClr val="tx1"/>
            </a:solidFill>
          </a:ln>
        </p:spPr>
      </p:pic>
      <p:sp>
        <p:nvSpPr>
          <p:cNvPr id="3" name="Title 1">
            <a:extLst>
              <a:ext uri="{FF2B5EF4-FFF2-40B4-BE49-F238E27FC236}">
                <a16:creationId xmlns:a16="http://schemas.microsoft.com/office/drawing/2014/main" id="{50924711-9BAB-8B45-9CC1-16FBEE383436}"/>
              </a:ext>
            </a:extLst>
          </p:cNvPr>
          <p:cNvSpPr txBox="1">
            <a:spLocks/>
          </p:cNvSpPr>
          <p:nvPr/>
        </p:nvSpPr>
        <p:spPr>
          <a:xfrm>
            <a:off x="838200" y="32198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Accessing </a:t>
            </a:r>
            <a:r>
              <a:rPr lang="en-US" b="1" dirty="0" err="1"/>
              <a:t>Jupyter</a:t>
            </a:r>
            <a:r>
              <a:rPr lang="en-US" b="1" dirty="0"/>
              <a:t> Notebook on OOD</a:t>
            </a:r>
          </a:p>
        </p:txBody>
      </p:sp>
      <p:sp>
        <p:nvSpPr>
          <p:cNvPr id="2" name="TextBox 1">
            <a:extLst>
              <a:ext uri="{FF2B5EF4-FFF2-40B4-BE49-F238E27FC236}">
                <a16:creationId xmlns:a16="http://schemas.microsoft.com/office/drawing/2014/main" id="{13DC1EF5-97A2-2941-A630-84934AEA80F7}"/>
              </a:ext>
            </a:extLst>
          </p:cNvPr>
          <p:cNvSpPr txBox="1"/>
          <p:nvPr/>
        </p:nvSpPr>
        <p:spPr>
          <a:xfrm>
            <a:off x="838200" y="1462883"/>
            <a:ext cx="8906349" cy="369332"/>
          </a:xfrm>
          <a:prstGeom prst="rect">
            <a:avLst/>
          </a:prstGeom>
          <a:noFill/>
        </p:spPr>
        <p:txBody>
          <a:bodyPr wrap="none" rtlCol="0">
            <a:spAutoFit/>
          </a:bodyPr>
          <a:lstStyle/>
          <a:p>
            <a:r>
              <a:rPr lang="en-US" dirty="0"/>
              <a:t>To launch a </a:t>
            </a:r>
            <a:r>
              <a:rPr lang="en-US" dirty="0" err="1"/>
              <a:t>Jupyter</a:t>
            </a:r>
            <a:r>
              <a:rPr lang="en-US" dirty="0"/>
              <a:t> Notebook on a compute node, go to Interactive Apps &gt; </a:t>
            </a:r>
            <a:r>
              <a:rPr lang="en-US" dirty="0" err="1"/>
              <a:t>Jupyter</a:t>
            </a:r>
            <a:r>
              <a:rPr lang="en-US" dirty="0"/>
              <a:t> Notebook</a:t>
            </a:r>
          </a:p>
        </p:txBody>
      </p:sp>
      <p:sp>
        <p:nvSpPr>
          <p:cNvPr id="5" name="Oval 4">
            <a:extLst>
              <a:ext uri="{FF2B5EF4-FFF2-40B4-BE49-F238E27FC236}">
                <a16:creationId xmlns:a16="http://schemas.microsoft.com/office/drawing/2014/main" id="{72C13AD1-A4FE-2F47-A3BB-B2854EF43119}"/>
              </a:ext>
            </a:extLst>
          </p:cNvPr>
          <p:cNvSpPr/>
          <p:nvPr/>
        </p:nvSpPr>
        <p:spPr>
          <a:xfrm>
            <a:off x="3302002" y="4318000"/>
            <a:ext cx="1048699" cy="19885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4662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6BE3E5-1A5A-5649-9F5F-AA7ED9E18432}"/>
              </a:ext>
            </a:extLst>
          </p:cNvPr>
          <p:cNvPicPr>
            <a:picLocks noChangeAspect="1"/>
          </p:cNvPicPr>
          <p:nvPr/>
        </p:nvPicPr>
        <p:blipFill rotWithShape="1">
          <a:blip r:embed="rId2"/>
          <a:srcRect t="2894" b="7169"/>
          <a:stretch/>
        </p:blipFill>
        <p:spPr>
          <a:xfrm>
            <a:off x="1544320" y="1973791"/>
            <a:ext cx="8116291" cy="4562223"/>
          </a:xfrm>
          <a:prstGeom prst="rect">
            <a:avLst/>
          </a:prstGeom>
          <a:ln>
            <a:solidFill>
              <a:schemeClr val="tx1"/>
            </a:solidFill>
          </a:ln>
        </p:spPr>
      </p:pic>
      <p:sp>
        <p:nvSpPr>
          <p:cNvPr id="3" name="Title 1">
            <a:extLst>
              <a:ext uri="{FF2B5EF4-FFF2-40B4-BE49-F238E27FC236}">
                <a16:creationId xmlns:a16="http://schemas.microsoft.com/office/drawing/2014/main" id="{E23C50D5-02E9-4F45-A40D-EFB846FC0AD5}"/>
              </a:ext>
            </a:extLst>
          </p:cNvPr>
          <p:cNvSpPr txBox="1">
            <a:spLocks/>
          </p:cNvSpPr>
          <p:nvPr/>
        </p:nvSpPr>
        <p:spPr>
          <a:xfrm>
            <a:off x="838200" y="32198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Accessing </a:t>
            </a:r>
            <a:r>
              <a:rPr lang="en-US" b="1" dirty="0" err="1"/>
              <a:t>Jupyter</a:t>
            </a:r>
            <a:r>
              <a:rPr lang="en-US" b="1" dirty="0"/>
              <a:t> Notebook on OOD</a:t>
            </a:r>
          </a:p>
        </p:txBody>
      </p:sp>
      <p:sp>
        <p:nvSpPr>
          <p:cNvPr id="4" name="TextBox 3">
            <a:extLst>
              <a:ext uri="{FF2B5EF4-FFF2-40B4-BE49-F238E27FC236}">
                <a16:creationId xmlns:a16="http://schemas.microsoft.com/office/drawing/2014/main" id="{FC5C277E-D3F8-C646-A599-8CAC8A4C5EF6}"/>
              </a:ext>
            </a:extLst>
          </p:cNvPr>
          <p:cNvSpPr txBox="1"/>
          <p:nvPr/>
        </p:nvSpPr>
        <p:spPr>
          <a:xfrm>
            <a:off x="802640" y="1452880"/>
            <a:ext cx="7246279" cy="369332"/>
          </a:xfrm>
          <a:prstGeom prst="rect">
            <a:avLst/>
          </a:prstGeom>
          <a:noFill/>
        </p:spPr>
        <p:txBody>
          <a:bodyPr wrap="none" rtlCol="0">
            <a:spAutoFit/>
          </a:bodyPr>
          <a:lstStyle/>
          <a:p>
            <a:r>
              <a:rPr lang="en-US" dirty="0"/>
              <a:t>Select the time and memory required for your session, and click on ‘Launch’</a:t>
            </a:r>
          </a:p>
        </p:txBody>
      </p:sp>
      <p:sp>
        <p:nvSpPr>
          <p:cNvPr id="6" name="Oval 5">
            <a:extLst>
              <a:ext uri="{FF2B5EF4-FFF2-40B4-BE49-F238E27FC236}">
                <a16:creationId xmlns:a16="http://schemas.microsoft.com/office/drawing/2014/main" id="{704E861D-64E9-8D40-9E42-017A8D43A6BF}"/>
              </a:ext>
            </a:extLst>
          </p:cNvPr>
          <p:cNvSpPr/>
          <p:nvPr/>
        </p:nvSpPr>
        <p:spPr>
          <a:xfrm>
            <a:off x="5078115" y="4310575"/>
            <a:ext cx="1048699" cy="19885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4889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5A11ED-D24F-7845-A7F8-74BABCD2380E}"/>
              </a:ext>
            </a:extLst>
          </p:cNvPr>
          <p:cNvSpPr>
            <a:spLocks noGrp="1"/>
          </p:cNvSpPr>
          <p:nvPr>
            <p:ph type="sldNum" sz="quarter" idx="10"/>
          </p:nvPr>
        </p:nvSpPr>
        <p:spPr/>
        <p:txBody>
          <a:bodyPr/>
          <a:lstStyle/>
          <a:p>
            <a:fld id="{2BE017B6-6466-CA44-A203-DCC007137B39}" type="slidenum">
              <a:rPr lang="en-US" smtClean="0"/>
              <a:pPr/>
              <a:t>25</a:t>
            </a:fld>
            <a:endParaRPr lang="en-US" dirty="0"/>
          </a:p>
        </p:txBody>
      </p:sp>
      <p:pic>
        <p:nvPicPr>
          <p:cNvPr id="14" name="Picture 13">
            <a:extLst>
              <a:ext uri="{FF2B5EF4-FFF2-40B4-BE49-F238E27FC236}">
                <a16:creationId xmlns:a16="http://schemas.microsoft.com/office/drawing/2014/main" id="{956EA660-A1B5-394A-AA78-0FC8EAA0687A}"/>
              </a:ext>
            </a:extLst>
          </p:cNvPr>
          <p:cNvPicPr>
            <a:picLocks noChangeAspect="1"/>
          </p:cNvPicPr>
          <p:nvPr/>
        </p:nvPicPr>
        <p:blipFill rotWithShape="1">
          <a:blip r:embed="rId2"/>
          <a:srcRect l="20945" t="5600" r="221" b="7315"/>
          <a:stretch/>
        </p:blipFill>
        <p:spPr>
          <a:xfrm>
            <a:off x="97537" y="1591434"/>
            <a:ext cx="5608319" cy="3872105"/>
          </a:xfrm>
          <a:prstGeom prst="rect">
            <a:avLst/>
          </a:prstGeom>
          <a:ln>
            <a:solidFill>
              <a:schemeClr val="tx1"/>
            </a:solidFill>
          </a:ln>
        </p:spPr>
      </p:pic>
      <p:sp>
        <p:nvSpPr>
          <p:cNvPr id="15" name="Title 1">
            <a:extLst>
              <a:ext uri="{FF2B5EF4-FFF2-40B4-BE49-F238E27FC236}">
                <a16:creationId xmlns:a16="http://schemas.microsoft.com/office/drawing/2014/main" id="{54282F6B-8A16-C74A-BAAC-C8A7D7412575}"/>
              </a:ext>
            </a:extLst>
          </p:cNvPr>
          <p:cNvSpPr txBox="1">
            <a:spLocks/>
          </p:cNvSpPr>
          <p:nvPr/>
        </p:nvSpPr>
        <p:spPr>
          <a:xfrm>
            <a:off x="838200" y="32198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Accessing </a:t>
            </a:r>
            <a:r>
              <a:rPr lang="en-US" b="1" dirty="0" err="1"/>
              <a:t>Jupyter</a:t>
            </a:r>
            <a:r>
              <a:rPr lang="en-US" b="1" dirty="0"/>
              <a:t> Notebook on OOD</a:t>
            </a:r>
          </a:p>
        </p:txBody>
      </p:sp>
      <p:pic>
        <p:nvPicPr>
          <p:cNvPr id="16" name="Picture 15">
            <a:extLst>
              <a:ext uri="{FF2B5EF4-FFF2-40B4-BE49-F238E27FC236}">
                <a16:creationId xmlns:a16="http://schemas.microsoft.com/office/drawing/2014/main" id="{6DF1BA61-D4E8-4045-90FA-1FFEB8065764}"/>
              </a:ext>
            </a:extLst>
          </p:cNvPr>
          <p:cNvPicPr>
            <a:picLocks noChangeAspect="1"/>
          </p:cNvPicPr>
          <p:nvPr/>
        </p:nvPicPr>
        <p:blipFill rotWithShape="1">
          <a:blip r:embed="rId3"/>
          <a:srcRect l="11130" t="3067" r="1317" b="6949"/>
          <a:stretch/>
        </p:blipFill>
        <p:spPr>
          <a:xfrm>
            <a:off x="6095999" y="1591435"/>
            <a:ext cx="6008565" cy="3859670"/>
          </a:xfrm>
          <a:prstGeom prst="rect">
            <a:avLst/>
          </a:prstGeom>
          <a:ln>
            <a:solidFill>
              <a:schemeClr val="tx1"/>
            </a:solidFill>
          </a:ln>
        </p:spPr>
      </p:pic>
      <p:sp>
        <p:nvSpPr>
          <p:cNvPr id="17" name="Right Arrow 16">
            <a:extLst>
              <a:ext uri="{FF2B5EF4-FFF2-40B4-BE49-F238E27FC236}">
                <a16:creationId xmlns:a16="http://schemas.microsoft.com/office/drawing/2014/main" id="{136DCA37-AD95-0D4B-A0E3-079D3F786521}"/>
              </a:ext>
            </a:extLst>
          </p:cNvPr>
          <p:cNvSpPr/>
          <p:nvPr/>
        </p:nvSpPr>
        <p:spPr>
          <a:xfrm>
            <a:off x="5641848" y="3781552"/>
            <a:ext cx="51816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77FD5C9B-8DF8-A34D-9D70-FD8EAE190926}"/>
              </a:ext>
            </a:extLst>
          </p:cNvPr>
          <p:cNvCxnSpPr>
            <a:cxnSpLocks/>
          </p:cNvCxnSpPr>
          <p:nvPr/>
        </p:nvCxnSpPr>
        <p:spPr>
          <a:xfrm flipH="1">
            <a:off x="2500277" y="2843784"/>
            <a:ext cx="28346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C5DFF43-23D8-2B47-B5AF-3D1BCD5EE3E7}"/>
              </a:ext>
            </a:extLst>
          </p:cNvPr>
          <p:cNvSpPr txBox="1"/>
          <p:nvPr/>
        </p:nvSpPr>
        <p:spPr>
          <a:xfrm>
            <a:off x="97537" y="5562823"/>
            <a:ext cx="4276940" cy="646331"/>
          </a:xfrm>
          <a:prstGeom prst="rect">
            <a:avLst/>
          </a:prstGeom>
          <a:noFill/>
        </p:spPr>
        <p:txBody>
          <a:bodyPr wrap="none" rtlCol="0">
            <a:spAutoFit/>
          </a:bodyPr>
          <a:lstStyle/>
          <a:p>
            <a:r>
              <a:rPr lang="en-US" dirty="0"/>
              <a:t>Click on the session ID to view session logs. </a:t>
            </a:r>
          </a:p>
          <a:p>
            <a:r>
              <a:rPr lang="en-US" dirty="0"/>
              <a:t>This will open a new file explorer window.</a:t>
            </a:r>
          </a:p>
        </p:txBody>
      </p:sp>
      <p:sp>
        <p:nvSpPr>
          <p:cNvPr id="22" name="TextBox 21">
            <a:extLst>
              <a:ext uri="{FF2B5EF4-FFF2-40B4-BE49-F238E27FC236}">
                <a16:creationId xmlns:a16="http://schemas.microsoft.com/office/drawing/2014/main" id="{EC79E09C-0544-4541-8145-924780E2096A}"/>
              </a:ext>
            </a:extLst>
          </p:cNvPr>
          <p:cNvSpPr txBox="1"/>
          <p:nvPr/>
        </p:nvSpPr>
        <p:spPr>
          <a:xfrm>
            <a:off x="6043577" y="5538395"/>
            <a:ext cx="4604402" cy="1200329"/>
          </a:xfrm>
          <a:prstGeom prst="rect">
            <a:avLst/>
          </a:prstGeom>
          <a:noFill/>
        </p:spPr>
        <p:txBody>
          <a:bodyPr wrap="none" rtlCol="0">
            <a:spAutoFit/>
          </a:bodyPr>
          <a:lstStyle/>
          <a:p>
            <a:r>
              <a:rPr lang="en-US" dirty="0"/>
              <a:t>The logs and other files related to your session </a:t>
            </a:r>
          </a:p>
          <a:p>
            <a:r>
              <a:rPr lang="en-US" dirty="0"/>
              <a:t>will now populate here.</a:t>
            </a:r>
          </a:p>
          <a:p>
            <a:r>
              <a:rPr lang="en-US" dirty="0"/>
              <a:t>This is inside </a:t>
            </a:r>
          </a:p>
          <a:p>
            <a:r>
              <a:rPr lang="en-US" dirty="0"/>
              <a:t>/home/&lt;username&gt;/</a:t>
            </a:r>
            <a:r>
              <a:rPr lang="en-US" dirty="0" err="1"/>
              <a:t>ondemand</a:t>
            </a:r>
            <a:r>
              <a:rPr lang="en-US" dirty="0"/>
              <a:t>/data/sys/…..</a:t>
            </a:r>
          </a:p>
        </p:txBody>
      </p:sp>
    </p:spTree>
    <p:extLst>
      <p:ext uri="{BB962C8B-B14F-4D97-AF65-F5344CB8AC3E}">
        <p14:creationId xmlns:p14="http://schemas.microsoft.com/office/powerpoint/2010/main" val="4085359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E17E4D-9C03-BC49-9814-4A102B88E397}"/>
              </a:ext>
            </a:extLst>
          </p:cNvPr>
          <p:cNvSpPr>
            <a:spLocks noGrp="1"/>
          </p:cNvSpPr>
          <p:nvPr>
            <p:ph type="sldNum" sz="quarter" idx="10"/>
          </p:nvPr>
        </p:nvSpPr>
        <p:spPr/>
        <p:txBody>
          <a:bodyPr/>
          <a:lstStyle/>
          <a:p>
            <a:fld id="{2BE017B6-6466-CA44-A203-DCC007137B39}" type="slidenum">
              <a:rPr lang="en-US" smtClean="0"/>
              <a:pPr/>
              <a:t>26</a:t>
            </a:fld>
            <a:endParaRPr lang="en-US" dirty="0"/>
          </a:p>
        </p:txBody>
      </p:sp>
      <p:sp>
        <p:nvSpPr>
          <p:cNvPr id="7" name="Title 1">
            <a:extLst>
              <a:ext uri="{FF2B5EF4-FFF2-40B4-BE49-F238E27FC236}">
                <a16:creationId xmlns:a16="http://schemas.microsoft.com/office/drawing/2014/main" id="{3AB74996-B974-C541-8C8B-9425A1104CB1}"/>
              </a:ext>
            </a:extLst>
          </p:cNvPr>
          <p:cNvSpPr txBox="1">
            <a:spLocks/>
          </p:cNvSpPr>
          <p:nvPr/>
        </p:nvSpPr>
        <p:spPr>
          <a:xfrm>
            <a:off x="838200" y="32198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Accessing </a:t>
            </a:r>
            <a:r>
              <a:rPr lang="en-US" b="1" dirty="0" err="1"/>
              <a:t>Jupyter</a:t>
            </a:r>
            <a:r>
              <a:rPr lang="en-US" b="1" dirty="0"/>
              <a:t> Notebook on OOD</a:t>
            </a:r>
          </a:p>
        </p:txBody>
      </p:sp>
      <p:pic>
        <p:nvPicPr>
          <p:cNvPr id="9" name="Picture 8">
            <a:extLst>
              <a:ext uri="{FF2B5EF4-FFF2-40B4-BE49-F238E27FC236}">
                <a16:creationId xmlns:a16="http://schemas.microsoft.com/office/drawing/2014/main" id="{B131A20E-DA82-374D-9312-7D197E2B6C37}"/>
              </a:ext>
            </a:extLst>
          </p:cNvPr>
          <p:cNvPicPr>
            <a:picLocks noChangeAspect="1"/>
          </p:cNvPicPr>
          <p:nvPr/>
        </p:nvPicPr>
        <p:blipFill rotWithShape="1">
          <a:blip r:embed="rId2"/>
          <a:srcRect l="20030" t="2089" r="13254" b="7424"/>
          <a:stretch/>
        </p:blipFill>
        <p:spPr>
          <a:xfrm>
            <a:off x="4844876" y="1755647"/>
            <a:ext cx="5522976" cy="4681729"/>
          </a:xfrm>
          <a:prstGeom prst="rect">
            <a:avLst/>
          </a:prstGeom>
          <a:ln>
            <a:solidFill>
              <a:schemeClr val="tx1"/>
            </a:solidFill>
          </a:ln>
        </p:spPr>
      </p:pic>
      <p:sp>
        <p:nvSpPr>
          <p:cNvPr id="10" name="Oval 9">
            <a:extLst>
              <a:ext uri="{FF2B5EF4-FFF2-40B4-BE49-F238E27FC236}">
                <a16:creationId xmlns:a16="http://schemas.microsoft.com/office/drawing/2014/main" id="{2EDE4D6D-4304-F643-AAD9-A70D5DFE665A}"/>
              </a:ext>
            </a:extLst>
          </p:cNvPr>
          <p:cNvSpPr/>
          <p:nvPr/>
        </p:nvSpPr>
        <p:spPr>
          <a:xfrm>
            <a:off x="6166972" y="3745713"/>
            <a:ext cx="819807" cy="19885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0F0BB2C-E852-3F45-8B9D-F4D31AD77FC3}"/>
              </a:ext>
            </a:extLst>
          </p:cNvPr>
          <p:cNvSpPr/>
          <p:nvPr/>
        </p:nvSpPr>
        <p:spPr>
          <a:xfrm>
            <a:off x="136077" y="1934083"/>
            <a:ext cx="4708799" cy="646331"/>
          </a:xfrm>
          <a:prstGeom prst="rect">
            <a:avLst/>
          </a:prstGeom>
        </p:spPr>
        <p:txBody>
          <a:bodyPr wrap="square">
            <a:spAutoFit/>
          </a:bodyPr>
          <a:lstStyle/>
          <a:p>
            <a:r>
              <a:rPr lang="en-US" dirty="0"/>
              <a:t>Once the requested resources have been allocated, you can click on ‘Connect to </a:t>
            </a:r>
            <a:r>
              <a:rPr lang="en-US" dirty="0" err="1"/>
              <a:t>Jupyter</a:t>
            </a:r>
            <a:r>
              <a:rPr lang="en-US" dirty="0"/>
              <a:t>’</a:t>
            </a:r>
          </a:p>
        </p:txBody>
      </p:sp>
    </p:spTree>
    <p:extLst>
      <p:ext uri="{BB962C8B-B14F-4D97-AF65-F5344CB8AC3E}">
        <p14:creationId xmlns:p14="http://schemas.microsoft.com/office/powerpoint/2010/main" val="2490464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80BC15-3140-574A-953F-75C5413D00FC}"/>
              </a:ext>
            </a:extLst>
          </p:cNvPr>
          <p:cNvSpPr>
            <a:spLocks noGrp="1"/>
          </p:cNvSpPr>
          <p:nvPr>
            <p:ph type="sldNum" sz="quarter" idx="10"/>
          </p:nvPr>
        </p:nvSpPr>
        <p:spPr/>
        <p:txBody>
          <a:bodyPr/>
          <a:lstStyle/>
          <a:p>
            <a:fld id="{2BE017B6-6466-CA44-A203-DCC007137B39}" type="slidenum">
              <a:rPr lang="en-US" smtClean="0"/>
              <a:pPr/>
              <a:t>27</a:t>
            </a:fld>
            <a:endParaRPr lang="en-US" dirty="0"/>
          </a:p>
        </p:txBody>
      </p:sp>
      <p:pic>
        <p:nvPicPr>
          <p:cNvPr id="10" name="Picture 9">
            <a:extLst>
              <a:ext uri="{FF2B5EF4-FFF2-40B4-BE49-F238E27FC236}">
                <a16:creationId xmlns:a16="http://schemas.microsoft.com/office/drawing/2014/main" id="{41489E73-8E0C-B345-B0B4-00E4988F3C41}"/>
              </a:ext>
            </a:extLst>
          </p:cNvPr>
          <p:cNvPicPr>
            <a:picLocks noChangeAspect="1"/>
          </p:cNvPicPr>
          <p:nvPr/>
        </p:nvPicPr>
        <p:blipFill rotWithShape="1">
          <a:blip r:embed="rId2"/>
          <a:srcRect t="1991" r="9674" b="36858"/>
          <a:stretch/>
        </p:blipFill>
        <p:spPr>
          <a:xfrm>
            <a:off x="672662" y="1647549"/>
            <a:ext cx="9856075" cy="4193738"/>
          </a:xfrm>
          <a:prstGeom prst="rect">
            <a:avLst/>
          </a:prstGeom>
          <a:ln>
            <a:solidFill>
              <a:schemeClr val="tx1"/>
            </a:solidFill>
          </a:ln>
        </p:spPr>
      </p:pic>
      <p:sp>
        <p:nvSpPr>
          <p:cNvPr id="11" name="Title 1">
            <a:extLst>
              <a:ext uri="{FF2B5EF4-FFF2-40B4-BE49-F238E27FC236}">
                <a16:creationId xmlns:a16="http://schemas.microsoft.com/office/drawing/2014/main" id="{BA434B0E-903D-2941-81FF-D48B0AC0F5F4}"/>
              </a:ext>
            </a:extLst>
          </p:cNvPr>
          <p:cNvSpPr txBox="1">
            <a:spLocks/>
          </p:cNvSpPr>
          <p:nvPr/>
        </p:nvSpPr>
        <p:spPr>
          <a:xfrm>
            <a:off x="838200" y="32198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Accessing </a:t>
            </a:r>
            <a:r>
              <a:rPr lang="en-US" b="1" dirty="0" err="1"/>
              <a:t>Jupyter</a:t>
            </a:r>
            <a:r>
              <a:rPr lang="en-US" b="1" dirty="0"/>
              <a:t> Notebook on OOD</a:t>
            </a:r>
          </a:p>
        </p:txBody>
      </p:sp>
      <p:sp>
        <p:nvSpPr>
          <p:cNvPr id="12" name="Oval 11">
            <a:extLst>
              <a:ext uri="{FF2B5EF4-FFF2-40B4-BE49-F238E27FC236}">
                <a16:creationId xmlns:a16="http://schemas.microsoft.com/office/drawing/2014/main" id="{3B5C80FF-7198-B84E-A0EC-8C05C9816A4D}"/>
              </a:ext>
            </a:extLst>
          </p:cNvPr>
          <p:cNvSpPr/>
          <p:nvPr/>
        </p:nvSpPr>
        <p:spPr>
          <a:xfrm>
            <a:off x="8607096" y="2621106"/>
            <a:ext cx="819807" cy="19885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5984DB4C-A503-4747-BE64-98694AA08323}"/>
              </a:ext>
            </a:extLst>
          </p:cNvPr>
          <p:cNvCxnSpPr>
            <a:cxnSpLocks/>
          </p:cNvCxnSpPr>
          <p:nvPr/>
        </p:nvCxnSpPr>
        <p:spPr>
          <a:xfrm>
            <a:off x="2532993" y="3253688"/>
            <a:ext cx="408718"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C5E3BBB-1BE7-B449-9C2D-35DDCA08B707}"/>
              </a:ext>
            </a:extLst>
          </p:cNvPr>
          <p:cNvCxnSpPr>
            <a:cxnSpLocks/>
          </p:cNvCxnSpPr>
          <p:nvPr/>
        </p:nvCxnSpPr>
        <p:spPr>
          <a:xfrm>
            <a:off x="7981731" y="2985675"/>
            <a:ext cx="33195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38069CD-732D-734F-A75E-6EA0164400B3}"/>
              </a:ext>
            </a:extLst>
          </p:cNvPr>
          <p:cNvSpPr txBox="1"/>
          <p:nvPr/>
        </p:nvSpPr>
        <p:spPr>
          <a:xfrm>
            <a:off x="786617" y="3041275"/>
            <a:ext cx="1799275" cy="646331"/>
          </a:xfrm>
          <a:prstGeom prst="rect">
            <a:avLst/>
          </a:prstGeom>
          <a:noFill/>
        </p:spPr>
        <p:txBody>
          <a:bodyPr wrap="none" rtlCol="0">
            <a:spAutoFit/>
          </a:bodyPr>
          <a:lstStyle/>
          <a:p>
            <a:r>
              <a:rPr lang="en-US" dirty="0"/>
              <a:t>Open an existing </a:t>
            </a:r>
          </a:p>
          <a:p>
            <a:r>
              <a:rPr lang="en-US" dirty="0"/>
              <a:t>notebook</a:t>
            </a:r>
          </a:p>
        </p:txBody>
      </p:sp>
      <p:sp>
        <p:nvSpPr>
          <p:cNvPr id="20" name="TextBox 19">
            <a:extLst>
              <a:ext uri="{FF2B5EF4-FFF2-40B4-BE49-F238E27FC236}">
                <a16:creationId xmlns:a16="http://schemas.microsoft.com/office/drawing/2014/main" id="{B22FB855-C882-3F4C-931A-689160F44656}"/>
              </a:ext>
            </a:extLst>
          </p:cNvPr>
          <p:cNvSpPr txBox="1"/>
          <p:nvPr/>
        </p:nvSpPr>
        <p:spPr>
          <a:xfrm>
            <a:off x="9294556" y="2754324"/>
            <a:ext cx="1366528" cy="646331"/>
          </a:xfrm>
          <a:prstGeom prst="rect">
            <a:avLst/>
          </a:prstGeom>
          <a:noFill/>
        </p:spPr>
        <p:txBody>
          <a:bodyPr wrap="none" rtlCol="0">
            <a:spAutoFit/>
          </a:bodyPr>
          <a:lstStyle/>
          <a:p>
            <a:r>
              <a:rPr lang="en-US" dirty="0"/>
              <a:t>Open a new </a:t>
            </a:r>
          </a:p>
          <a:p>
            <a:r>
              <a:rPr lang="en-US" dirty="0"/>
              <a:t>notebook</a:t>
            </a:r>
          </a:p>
        </p:txBody>
      </p:sp>
    </p:spTree>
    <p:extLst>
      <p:ext uri="{BB962C8B-B14F-4D97-AF65-F5344CB8AC3E}">
        <p14:creationId xmlns:p14="http://schemas.microsoft.com/office/powerpoint/2010/main" val="24897775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BAD4EA-51A0-D64C-AB08-EB2221D66D49}"/>
              </a:ext>
            </a:extLst>
          </p:cNvPr>
          <p:cNvSpPr>
            <a:spLocks noGrp="1"/>
          </p:cNvSpPr>
          <p:nvPr>
            <p:ph type="sldNum" sz="quarter" idx="10"/>
          </p:nvPr>
        </p:nvSpPr>
        <p:spPr/>
        <p:txBody>
          <a:bodyPr/>
          <a:lstStyle/>
          <a:p>
            <a:fld id="{2BE017B6-6466-CA44-A203-DCC007137B39}" type="slidenum">
              <a:rPr lang="en-US" smtClean="0"/>
              <a:pPr/>
              <a:t>28</a:t>
            </a:fld>
            <a:endParaRPr lang="en-US" dirty="0"/>
          </a:p>
        </p:txBody>
      </p:sp>
      <p:pic>
        <p:nvPicPr>
          <p:cNvPr id="6" name="Picture 5">
            <a:extLst>
              <a:ext uri="{FF2B5EF4-FFF2-40B4-BE49-F238E27FC236}">
                <a16:creationId xmlns:a16="http://schemas.microsoft.com/office/drawing/2014/main" id="{0DC8B902-6FC3-2B4F-BB5D-3507942B0905}"/>
              </a:ext>
            </a:extLst>
          </p:cNvPr>
          <p:cNvPicPr>
            <a:picLocks noChangeAspect="1"/>
          </p:cNvPicPr>
          <p:nvPr/>
        </p:nvPicPr>
        <p:blipFill rotWithShape="1">
          <a:blip r:embed="rId2"/>
          <a:srcRect t="1991" r="16954" b="7315"/>
          <a:stretch/>
        </p:blipFill>
        <p:spPr>
          <a:xfrm>
            <a:off x="2011856" y="1491455"/>
            <a:ext cx="7662336" cy="5230020"/>
          </a:xfrm>
          <a:prstGeom prst="rect">
            <a:avLst/>
          </a:prstGeom>
        </p:spPr>
      </p:pic>
      <p:sp>
        <p:nvSpPr>
          <p:cNvPr id="7" name="Title 1">
            <a:extLst>
              <a:ext uri="{FF2B5EF4-FFF2-40B4-BE49-F238E27FC236}">
                <a16:creationId xmlns:a16="http://schemas.microsoft.com/office/drawing/2014/main" id="{3480C032-302E-AA48-B83D-4B6B6D9A3DA0}"/>
              </a:ext>
            </a:extLst>
          </p:cNvPr>
          <p:cNvSpPr txBox="1">
            <a:spLocks/>
          </p:cNvSpPr>
          <p:nvPr/>
        </p:nvSpPr>
        <p:spPr>
          <a:xfrm>
            <a:off x="838200" y="32198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Accessing </a:t>
            </a:r>
            <a:r>
              <a:rPr lang="en-US" b="1" dirty="0" err="1"/>
              <a:t>Jupyter</a:t>
            </a:r>
            <a:r>
              <a:rPr lang="en-US" b="1" dirty="0"/>
              <a:t> Notebook on OOD</a:t>
            </a:r>
          </a:p>
        </p:txBody>
      </p:sp>
    </p:spTree>
    <p:extLst>
      <p:ext uri="{BB962C8B-B14F-4D97-AF65-F5344CB8AC3E}">
        <p14:creationId xmlns:p14="http://schemas.microsoft.com/office/powerpoint/2010/main" val="2772364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C91B78-E08E-7346-BC45-4D93C4E812CF}"/>
              </a:ext>
            </a:extLst>
          </p:cNvPr>
          <p:cNvSpPr>
            <a:spLocks noGrp="1"/>
          </p:cNvSpPr>
          <p:nvPr>
            <p:ph type="title"/>
          </p:nvPr>
        </p:nvSpPr>
        <p:spPr>
          <a:xfrm>
            <a:off x="838200" y="2766218"/>
            <a:ext cx="10515600" cy="1325563"/>
          </a:xfrm>
        </p:spPr>
        <p:txBody>
          <a:bodyPr/>
          <a:lstStyle/>
          <a:p>
            <a:pPr algn="ctr"/>
            <a:r>
              <a:rPr lang="en-US" dirty="0"/>
              <a:t>Interactive Session Exercises</a:t>
            </a:r>
          </a:p>
        </p:txBody>
      </p:sp>
      <p:sp>
        <p:nvSpPr>
          <p:cNvPr id="4" name="Slide Number Placeholder 3">
            <a:extLst>
              <a:ext uri="{FF2B5EF4-FFF2-40B4-BE49-F238E27FC236}">
                <a16:creationId xmlns:a16="http://schemas.microsoft.com/office/drawing/2014/main" id="{76DE2191-A93E-A041-B6A2-89125A44B145}"/>
              </a:ext>
            </a:extLst>
          </p:cNvPr>
          <p:cNvSpPr>
            <a:spLocks noGrp="1"/>
          </p:cNvSpPr>
          <p:nvPr>
            <p:ph type="sldNum" sz="quarter" idx="4"/>
          </p:nvPr>
        </p:nvSpPr>
        <p:spPr/>
        <p:txBody>
          <a:bodyPr/>
          <a:lstStyle/>
          <a:p>
            <a:fld id="{2BE017B6-6466-CA44-A203-DCC007137B39}" type="slidenum">
              <a:rPr lang="en-US" smtClean="0"/>
              <a:pPr/>
              <a:t>29</a:t>
            </a:fld>
            <a:endParaRPr lang="en-US" dirty="0"/>
          </a:p>
        </p:txBody>
      </p:sp>
    </p:spTree>
    <p:extLst>
      <p:ext uri="{BB962C8B-B14F-4D97-AF65-F5344CB8AC3E}">
        <p14:creationId xmlns:p14="http://schemas.microsoft.com/office/powerpoint/2010/main" val="997333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B4E6AD-4D28-A14A-9D1E-B4A3B1AF2657}"/>
              </a:ext>
            </a:extLst>
          </p:cNvPr>
          <p:cNvSpPr>
            <a:spLocks noGrp="1"/>
          </p:cNvSpPr>
          <p:nvPr>
            <p:ph idx="1"/>
          </p:nvPr>
        </p:nvSpPr>
        <p:spPr/>
        <p:txBody>
          <a:bodyPr>
            <a:normAutofit fontScale="92500" lnSpcReduction="10000"/>
          </a:bodyPr>
          <a:lstStyle/>
          <a:p>
            <a:r>
              <a:rPr lang="en-US" dirty="0"/>
              <a:t>Using </a:t>
            </a:r>
            <a:r>
              <a:rPr lang="en-US" dirty="0" err="1"/>
              <a:t>srun</a:t>
            </a:r>
            <a:r>
              <a:rPr lang="en-US" dirty="0"/>
              <a:t> – </a:t>
            </a:r>
          </a:p>
          <a:p>
            <a:pPr lvl="1"/>
            <a:r>
              <a:rPr lang="en-US" dirty="0"/>
              <a:t>Interactive way of submitting jobs</a:t>
            </a:r>
          </a:p>
          <a:p>
            <a:pPr lvl="1"/>
            <a:r>
              <a:rPr lang="en-QA"/>
              <a:t>Eg: </a:t>
            </a:r>
            <a:r>
              <a:rPr lang="en-US" dirty="0" err="1"/>
              <a:t>srun</a:t>
            </a:r>
            <a:r>
              <a:rPr lang="en-QA"/>
              <a:t> --pty /</a:t>
            </a:r>
            <a:r>
              <a:rPr lang="en-US" dirty="0"/>
              <a:t>bin</a:t>
            </a:r>
            <a:r>
              <a:rPr lang="en-QA"/>
              <a:t>/</a:t>
            </a:r>
            <a:r>
              <a:rPr lang="en-US" dirty="0"/>
              <a:t>bash</a:t>
            </a:r>
          </a:p>
          <a:p>
            <a:pPr lvl="1"/>
            <a:r>
              <a:rPr lang="en-US" dirty="0"/>
              <a:t>To request resources (partition, time, memory, </a:t>
            </a:r>
            <a:r>
              <a:rPr lang="en-US" dirty="0" err="1"/>
              <a:t>cpu</a:t>
            </a:r>
            <a:r>
              <a:rPr lang="en-US" dirty="0"/>
              <a:t>) using </a:t>
            </a:r>
            <a:r>
              <a:rPr lang="en-QA"/>
              <a:t>SRUN command</a:t>
            </a:r>
            <a:r>
              <a:rPr lang="en-US" dirty="0"/>
              <a:t>, provide these options while executing it.</a:t>
            </a:r>
            <a:r>
              <a:rPr lang="en-QA"/>
              <a:t> </a:t>
            </a:r>
            <a:endParaRPr lang="en-US" dirty="0"/>
          </a:p>
          <a:p>
            <a:pPr lvl="1"/>
            <a:r>
              <a:rPr lang="en-US" dirty="0"/>
              <a:t>See </a:t>
            </a:r>
            <a:r>
              <a:rPr lang="en-US" dirty="0">
                <a:hlinkClick r:id="rId2"/>
              </a:rPr>
              <a:t>https://rc-docs.northeastern.edu/en/latest/hardware/partitions.html</a:t>
            </a:r>
            <a:r>
              <a:rPr lang="en-US" dirty="0"/>
              <a:t> for information on various partitions &amp; their time limits, etc.</a:t>
            </a:r>
          </a:p>
          <a:p>
            <a:r>
              <a:rPr lang="en-US" dirty="0"/>
              <a:t>Using SBATCH – </a:t>
            </a:r>
          </a:p>
          <a:p>
            <a:pPr lvl="1"/>
            <a:r>
              <a:rPr lang="en-US" dirty="0"/>
              <a:t>Submitting jobs non-interactively</a:t>
            </a:r>
          </a:p>
          <a:p>
            <a:pPr lvl="1"/>
            <a:r>
              <a:rPr lang="en-QA"/>
              <a:t>Eg: sbatch </a:t>
            </a:r>
            <a:r>
              <a:rPr lang="en-US" dirty="0" err="1"/>
              <a:t>example.script</a:t>
            </a:r>
            <a:endParaRPr lang="en-US" dirty="0"/>
          </a:p>
          <a:p>
            <a:pPr lvl="1"/>
            <a:r>
              <a:rPr lang="en-US" dirty="0"/>
              <a:t>To request resources using SBATCH, the </a:t>
            </a:r>
            <a:r>
              <a:rPr lang="en-US" dirty="0" err="1"/>
              <a:t>example.script</a:t>
            </a:r>
            <a:r>
              <a:rPr lang="en-US" dirty="0"/>
              <a:t> file must contain resource details, such as </a:t>
            </a:r>
            <a:r>
              <a:rPr lang="en-QA"/>
              <a:t>partition, time, memory, cpu</a:t>
            </a:r>
            <a:r>
              <a:rPr lang="en-US" dirty="0"/>
              <a:t>.</a:t>
            </a:r>
          </a:p>
          <a:p>
            <a:pPr lvl="1"/>
            <a:endParaRPr lang="en-US" dirty="0"/>
          </a:p>
        </p:txBody>
      </p:sp>
      <p:sp>
        <p:nvSpPr>
          <p:cNvPr id="3" name="Title 2">
            <a:extLst>
              <a:ext uri="{FF2B5EF4-FFF2-40B4-BE49-F238E27FC236}">
                <a16:creationId xmlns:a16="http://schemas.microsoft.com/office/drawing/2014/main" id="{502E72C3-8869-5A49-A322-D42C96B350B0}"/>
              </a:ext>
            </a:extLst>
          </p:cNvPr>
          <p:cNvSpPr>
            <a:spLocks noGrp="1"/>
          </p:cNvSpPr>
          <p:nvPr>
            <p:ph type="title"/>
          </p:nvPr>
        </p:nvSpPr>
        <p:spPr/>
        <p:txBody>
          <a:bodyPr/>
          <a:lstStyle/>
          <a:p>
            <a:r>
              <a:rPr lang="en-US" b="1" dirty="0"/>
              <a:t>Submitting a job on Discovery</a:t>
            </a:r>
            <a:endParaRPr lang="en-US" dirty="0"/>
          </a:p>
        </p:txBody>
      </p:sp>
      <p:sp>
        <p:nvSpPr>
          <p:cNvPr id="4" name="Slide Number Placeholder 3">
            <a:extLst>
              <a:ext uri="{FF2B5EF4-FFF2-40B4-BE49-F238E27FC236}">
                <a16:creationId xmlns:a16="http://schemas.microsoft.com/office/drawing/2014/main" id="{7C8D21B6-B8A3-BC41-B10C-4CAA1DEDAB64}"/>
              </a:ext>
            </a:extLst>
          </p:cNvPr>
          <p:cNvSpPr>
            <a:spLocks noGrp="1"/>
          </p:cNvSpPr>
          <p:nvPr>
            <p:ph type="sldNum" sz="quarter" idx="4"/>
          </p:nvPr>
        </p:nvSpPr>
        <p:spPr/>
        <p:txBody>
          <a:bodyPr/>
          <a:lstStyle/>
          <a:p>
            <a:fld id="{2BE017B6-6466-CA44-A203-DCC007137B39}" type="slidenum">
              <a:rPr lang="en-US" smtClean="0"/>
              <a:pPr/>
              <a:t>30</a:t>
            </a:fld>
            <a:endParaRPr lang="en-US" dirty="0"/>
          </a:p>
        </p:txBody>
      </p:sp>
    </p:spTree>
    <p:extLst>
      <p:ext uri="{BB962C8B-B14F-4D97-AF65-F5344CB8AC3E}">
        <p14:creationId xmlns:p14="http://schemas.microsoft.com/office/powerpoint/2010/main" val="4204545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17AD52-1B49-394D-86D4-6C52E14CA7AA}"/>
              </a:ext>
            </a:extLst>
          </p:cNvPr>
          <p:cNvSpPr>
            <a:spLocks noGrp="1"/>
          </p:cNvSpPr>
          <p:nvPr>
            <p:ph idx="1"/>
          </p:nvPr>
        </p:nvSpPr>
        <p:spPr>
          <a:xfrm>
            <a:off x="838200" y="2956727"/>
            <a:ext cx="10515600" cy="660680"/>
          </a:xfrm>
        </p:spPr>
        <p:txBody>
          <a:bodyPr>
            <a:normAutofit/>
          </a:bodyPr>
          <a:lstStyle/>
          <a:p>
            <a:pPr marL="0" indent="0" algn="ctr">
              <a:buNone/>
            </a:pPr>
            <a:r>
              <a:rPr lang="en-US" sz="3200" dirty="0"/>
              <a:t>Submitting an interactive job using SRUN</a:t>
            </a:r>
          </a:p>
        </p:txBody>
      </p:sp>
      <p:sp>
        <p:nvSpPr>
          <p:cNvPr id="3" name="Title 2">
            <a:extLst>
              <a:ext uri="{FF2B5EF4-FFF2-40B4-BE49-F238E27FC236}">
                <a16:creationId xmlns:a16="http://schemas.microsoft.com/office/drawing/2014/main" id="{01D73147-2A38-4547-8CA5-9F8F8123959C}"/>
              </a:ext>
            </a:extLst>
          </p:cNvPr>
          <p:cNvSpPr>
            <a:spLocks noGrp="1"/>
          </p:cNvSpPr>
          <p:nvPr>
            <p:ph type="title"/>
          </p:nvPr>
        </p:nvSpPr>
        <p:spPr/>
        <p:txBody>
          <a:bodyPr/>
          <a:lstStyle/>
          <a:p>
            <a:r>
              <a:rPr lang="en-US" dirty="0"/>
              <a:t>Exercise 1</a:t>
            </a:r>
          </a:p>
        </p:txBody>
      </p:sp>
      <p:sp>
        <p:nvSpPr>
          <p:cNvPr id="4" name="Slide Number Placeholder 3">
            <a:extLst>
              <a:ext uri="{FF2B5EF4-FFF2-40B4-BE49-F238E27FC236}">
                <a16:creationId xmlns:a16="http://schemas.microsoft.com/office/drawing/2014/main" id="{1EB81519-33B5-1F4B-9D78-AAF8B23C082F}"/>
              </a:ext>
            </a:extLst>
          </p:cNvPr>
          <p:cNvSpPr>
            <a:spLocks noGrp="1"/>
          </p:cNvSpPr>
          <p:nvPr>
            <p:ph type="sldNum" sz="quarter" idx="4"/>
          </p:nvPr>
        </p:nvSpPr>
        <p:spPr/>
        <p:txBody>
          <a:bodyPr/>
          <a:lstStyle/>
          <a:p>
            <a:fld id="{2BE017B6-6466-CA44-A203-DCC007137B39}" type="slidenum">
              <a:rPr lang="en-US" smtClean="0"/>
              <a:pPr/>
              <a:t>31</a:t>
            </a:fld>
            <a:endParaRPr lang="en-US" dirty="0"/>
          </a:p>
        </p:txBody>
      </p:sp>
    </p:spTree>
    <p:extLst>
      <p:ext uri="{BB962C8B-B14F-4D97-AF65-F5344CB8AC3E}">
        <p14:creationId xmlns:p14="http://schemas.microsoft.com/office/powerpoint/2010/main" val="2041616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9705" y="1482136"/>
            <a:ext cx="10949065" cy="5375863"/>
          </a:xfrm>
        </p:spPr>
        <p:txBody>
          <a:bodyPr>
            <a:normAutofit/>
          </a:bodyPr>
          <a:lstStyle/>
          <a:p>
            <a:pPr marL="514350" indent="-514350">
              <a:buAutoNum type="arabicPeriod"/>
            </a:pPr>
            <a:r>
              <a:rPr lang="en-US" sz="2400" dirty="0"/>
              <a:t>Download the </a:t>
            </a:r>
            <a:r>
              <a:rPr lang="en-US" sz="2400" i="1" dirty="0">
                <a:solidFill>
                  <a:srgbClr val="C00000"/>
                </a:solidFill>
              </a:rPr>
              <a:t>Discovery-Basics-Oct2021.zip </a:t>
            </a:r>
            <a:r>
              <a:rPr lang="en-US" sz="2400" dirty="0"/>
              <a:t>to your local machine.</a:t>
            </a:r>
          </a:p>
          <a:p>
            <a:pPr marL="514350" indent="-514350">
              <a:buAutoNum type="arabicPeriod"/>
            </a:pPr>
            <a:r>
              <a:rPr lang="en-US" sz="2400" dirty="0"/>
              <a:t>Copy the training material to your $HOME directory on Discovery. You can use one of these options:</a:t>
            </a:r>
          </a:p>
          <a:p>
            <a:pPr marL="971550" lvl="1" indent="-514350">
              <a:buAutoNum type="arabicPeriod"/>
            </a:pPr>
            <a:r>
              <a:rPr lang="en-US" sz="2000" dirty="0"/>
              <a:t>Using the File Explorer on OOD: </a:t>
            </a:r>
            <a:r>
              <a:rPr lang="en-US" sz="2000" dirty="0">
                <a:hlinkClick r:id="rId3"/>
              </a:rPr>
              <a:t>https://ood.discovery.neu.edu/</a:t>
            </a:r>
            <a:r>
              <a:rPr lang="en-US" sz="2000" dirty="0"/>
              <a:t> </a:t>
            </a:r>
            <a:br>
              <a:rPr lang="en-US" sz="2000" dirty="0"/>
            </a:br>
            <a:r>
              <a:rPr lang="en-US" sz="2000" dirty="0"/>
              <a:t>Instructions: </a:t>
            </a:r>
            <a:r>
              <a:rPr lang="en-US" sz="2000" dirty="0">
                <a:hlinkClick r:id="rId4"/>
              </a:rPr>
              <a:t>https://rc-docs.northeastern.edu/en/latest/using-ood/fileexplore.html</a:t>
            </a:r>
            <a:r>
              <a:rPr lang="en-US" sz="2000" dirty="0"/>
              <a:t> </a:t>
            </a:r>
          </a:p>
          <a:p>
            <a:pPr marL="971550" lvl="1" indent="-514350">
              <a:buAutoNum type="arabicPeriod"/>
            </a:pPr>
            <a:r>
              <a:rPr lang="en-US" sz="2000" dirty="0"/>
              <a:t>Using ’</a:t>
            </a:r>
            <a:r>
              <a:rPr lang="en-US" sz="2000" dirty="0" err="1"/>
              <a:t>scp</a:t>
            </a:r>
            <a:r>
              <a:rPr lang="en-US" sz="2000" dirty="0"/>
              <a:t>’ through the terminal/shell: </a:t>
            </a:r>
            <a:br>
              <a:rPr lang="en-US" sz="2000" dirty="0"/>
            </a:br>
            <a:r>
              <a:rPr lang="en-US" sz="2000" dirty="0">
                <a:hlinkClick r:id="rId5"/>
              </a:rPr>
              <a:t>https://rc-docs.northeastern.edu/en/latest/using-discovery/transferringdata.html?highlight=scp#</a:t>
            </a:r>
            <a:r>
              <a:rPr lang="en-US" sz="2000" dirty="0"/>
              <a:t> </a:t>
            </a:r>
          </a:p>
          <a:p>
            <a:pPr marL="514350" indent="-514350">
              <a:buAutoNum type="arabicPeriod"/>
            </a:pPr>
            <a:r>
              <a:rPr lang="en-US" sz="2400" dirty="0"/>
              <a:t>Access a Discovery Linux shell/terminal and unzip the material</a:t>
            </a:r>
          </a:p>
          <a:p>
            <a:pPr marL="0" indent="0">
              <a:buNone/>
            </a:pPr>
            <a:r>
              <a:rPr lang="en-US" sz="2400" dirty="0"/>
              <a:t>       (Mac: Use Terminal; Windows: Use </a:t>
            </a:r>
            <a:r>
              <a:rPr lang="en-US" sz="2400" dirty="0" err="1"/>
              <a:t>MobaXterm</a:t>
            </a:r>
            <a:r>
              <a:rPr lang="en-US" sz="2400" dirty="0"/>
              <a:t>)</a:t>
            </a:r>
          </a:p>
          <a:p>
            <a:pPr marL="0" indent="0">
              <a:buNone/>
            </a:pPr>
            <a:r>
              <a:rPr lang="en-US" sz="2400" dirty="0"/>
              <a:t>        </a:t>
            </a:r>
            <a:r>
              <a:rPr lang="en-US" sz="2400" dirty="0" err="1"/>
              <a:t>ssh</a:t>
            </a:r>
            <a:r>
              <a:rPr lang="en-US" sz="2400" dirty="0"/>
              <a:t> &lt;username&gt;@</a:t>
            </a:r>
            <a:r>
              <a:rPr lang="en-US" sz="2400" dirty="0" err="1"/>
              <a:t>login.discovery.neu.edu</a:t>
            </a:r>
            <a:endParaRPr lang="en-US" sz="2400" dirty="0"/>
          </a:p>
        </p:txBody>
      </p:sp>
      <p:sp>
        <p:nvSpPr>
          <p:cNvPr id="3" name="Slide Number Placeholder 2"/>
          <p:cNvSpPr>
            <a:spLocks noGrp="1"/>
          </p:cNvSpPr>
          <p:nvPr>
            <p:ph type="sldNum" sz="quarter" idx="10"/>
          </p:nvPr>
        </p:nvSpPr>
        <p:spPr/>
        <p:txBody>
          <a:bodyPr/>
          <a:lstStyle/>
          <a:p>
            <a:fld id="{2BE017B6-6466-CA44-A203-DCC007137B39}" type="slidenum">
              <a:rPr lang="en-US" smtClean="0"/>
              <a:pPr/>
              <a:t>5</a:t>
            </a:fld>
            <a:endParaRPr lang="en-US" dirty="0"/>
          </a:p>
        </p:txBody>
      </p:sp>
      <p:sp>
        <p:nvSpPr>
          <p:cNvPr id="4" name="TextBox 3">
            <a:extLst>
              <a:ext uri="{FF2B5EF4-FFF2-40B4-BE49-F238E27FC236}">
                <a16:creationId xmlns:a16="http://schemas.microsoft.com/office/drawing/2014/main" id="{D16010F8-A4ED-C84A-96F1-B99BEE24B16D}"/>
              </a:ext>
            </a:extLst>
          </p:cNvPr>
          <p:cNvSpPr txBox="1"/>
          <p:nvPr/>
        </p:nvSpPr>
        <p:spPr>
          <a:xfrm>
            <a:off x="4227226" y="658333"/>
            <a:ext cx="5415072" cy="584775"/>
          </a:xfrm>
          <a:prstGeom prst="rect">
            <a:avLst/>
          </a:prstGeom>
          <a:noFill/>
        </p:spPr>
        <p:txBody>
          <a:bodyPr wrap="none" rtlCol="0">
            <a:spAutoFit/>
          </a:bodyPr>
          <a:lstStyle/>
          <a:p>
            <a:r>
              <a:rPr lang="en-US" sz="3200" b="1" dirty="0"/>
              <a:t>Accessing the training material</a:t>
            </a:r>
          </a:p>
        </p:txBody>
      </p:sp>
      <p:sp>
        <p:nvSpPr>
          <p:cNvPr id="5" name="TextBox 4">
            <a:extLst>
              <a:ext uri="{FF2B5EF4-FFF2-40B4-BE49-F238E27FC236}">
                <a16:creationId xmlns:a16="http://schemas.microsoft.com/office/drawing/2014/main" id="{D2F48085-65D2-FA45-A536-064C1456411B}"/>
              </a:ext>
            </a:extLst>
          </p:cNvPr>
          <p:cNvSpPr txBox="1"/>
          <p:nvPr/>
        </p:nvSpPr>
        <p:spPr>
          <a:xfrm>
            <a:off x="916797" y="5717212"/>
            <a:ext cx="9792111"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 unzip ~/Discovery-Basics-Oct2021.zip</a:t>
            </a:r>
          </a:p>
        </p:txBody>
      </p:sp>
    </p:spTree>
    <p:extLst>
      <p:ext uri="{BB962C8B-B14F-4D97-AF65-F5344CB8AC3E}">
        <p14:creationId xmlns:p14="http://schemas.microsoft.com/office/powerpoint/2010/main" val="239886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769E31-EDDF-6D40-B3BC-104EA3512FA1}"/>
              </a:ext>
            </a:extLst>
          </p:cNvPr>
          <p:cNvSpPr>
            <a:spLocks noGrp="1"/>
          </p:cNvSpPr>
          <p:nvPr>
            <p:ph idx="1"/>
          </p:nvPr>
        </p:nvSpPr>
        <p:spPr>
          <a:xfrm>
            <a:off x="0" y="1435858"/>
            <a:ext cx="12192000" cy="5285617"/>
          </a:xfrm>
        </p:spPr>
        <p:txBody>
          <a:bodyPr>
            <a:normAutofit/>
          </a:bodyPr>
          <a:lstStyle/>
          <a:p>
            <a:pPr marL="0" indent="0">
              <a:buNone/>
            </a:pPr>
            <a:r>
              <a:rPr lang="en-US" sz="2000" dirty="0"/>
              <a:t>In this example, we’ll run an interactive job on the cluster, using SRUN. </a:t>
            </a:r>
          </a:p>
          <a:p>
            <a:pPr marL="514350" indent="-514350">
              <a:buFont typeface="+mj-lt"/>
              <a:buAutoNum type="arabicPeriod"/>
            </a:pPr>
            <a:r>
              <a:rPr lang="en-US" sz="1800" dirty="0"/>
              <a:t>SRUN (</a:t>
            </a:r>
            <a:r>
              <a:rPr lang="en-US" sz="1200" dirty="0">
                <a:solidFill>
                  <a:srgbClr val="404040"/>
                </a:solidFill>
                <a:latin typeface="Lato"/>
              </a:rPr>
              <a:t>request </a:t>
            </a:r>
            <a:r>
              <a:rPr lang="en-US" sz="1200" b="1" dirty="0">
                <a:solidFill>
                  <a:srgbClr val="0070C0"/>
                </a:solidFill>
                <a:latin typeface="Lato"/>
              </a:rPr>
              <a:t>one node</a:t>
            </a:r>
            <a:r>
              <a:rPr lang="en-US" sz="1200" dirty="0">
                <a:solidFill>
                  <a:srgbClr val="404040"/>
                </a:solidFill>
                <a:latin typeface="Lato"/>
              </a:rPr>
              <a:t>, with </a:t>
            </a:r>
            <a:r>
              <a:rPr lang="en-US" sz="1200" b="1" dirty="0">
                <a:solidFill>
                  <a:schemeClr val="accent6">
                    <a:lumMod val="50000"/>
                  </a:schemeClr>
                </a:solidFill>
                <a:latin typeface="Lato"/>
              </a:rPr>
              <a:t>10 tasks </a:t>
            </a:r>
            <a:r>
              <a:rPr lang="en-US" sz="1200" dirty="0">
                <a:solidFill>
                  <a:srgbClr val="404040"/>
                </a:solidFill>
                <a:latin typeface="Lato"/>
              </a:rPr>
              <a:t>and </a:t>
            </a:r>
            <a:r>
              <a:rPr lang="en-US" sz="1200" b="1" dirty="0">
                <a:solidFill>
                  <a:schemeClr val="accent2"/>
                </a:solidFill>
                <a:latin typeface="Lato"/>
              </a:rPr>
              <a:t>2 CPUs per task </a:t>
            </a:r>
            <a:r>
              <a:rPr lang="en-US" sz="1200" dirty="0">
                <a:solidFill>
                  <a:srgbClr val="404040"/>
                </a:solidFill>
                <a:latin typeface="Lato"/>
              </a:rPr>
              <a:t>(a total of 20 CPUs), </a:t>
            </a:r>
            <a:r>
              <a:rPr lang="en-US" sz="1200" b="1" dirty="0">
                <a:solidFill>
                  <a:srgbClr val="7030A0"/>
                </a:solidFill>
                <a:latin typeface="Lato"/>
              </a:rPr>
              <a:t>1GB of memory</a:t>
            </a:r>
            <a:r>
              <a:rPr lang="en-US" sz="1200" dirty="0">
                <a:solidFill>
                  <a:srgbClr val="404040"/>
                </a:solidFill>
                <a:latin typeface="Lato"/>
              </a:rPr>
              <a:t>, for </a:t>
            </a:r>
            <a:r>
              <a:rPr lang="en-US" sz="1200" b="1" dirty="0">
                <a:solidFill>
                  <a:srgbClr val="C00000"/>
                </a:solidFill>
                <a:latin typeface="Lato"/>
              </a:rPr>
              <a:t>one hour </a:t>
            </a:r>
            <a:r>
              <a:rPr lang="en-US" sz="1200" dirty="0">
                <a:solidFill>
                  <a:srgbClr val="404040"/>
                </a:solidFill>
                <a:latin typeface="Lato"/>
              </a:rPr>
              <a:t>on the </a:t>
            </a:r>
            <a:r>
              <a:rPr lang="en-US" sz="1200" b="1" dirty="0">
                <a:solidFill>
                  <a:srgbClr val="FF0000"/>
                </a:solidFill>
                <a:latin typeface="Lato"/>
              </a:rPr>
              <a:t>express</a:t>
            </a:r>
            <a:r>
              <a:rPr lang="en-US" sz="1200" dirty="0">
                <a:solidFill>
                  <a:srgbClr val="FF0000"/>
                </a:solidFill>
                <a:latin typeface="Lato"/>
              </a:rPr>
              <a:t> </a:t>
            </a:r>
            <a:r>
              <a:rPr lang="en-US" sz="1200" b="1" dirty="0">
                <a:solidFill>
                  <a:srgbClr val="FF0000"/>
                </a:solidFill>
                <a:latin typeface="Lato"/>
              </a:rPr>
              <a:t>partition</a:t>
            </a:r>
            <a:r>
              <a:rPr lang="en-US" sz="1800" dirty="0"/>
              <a:t>):</a:t>
            </a:r>
            <a:br>
              <a:rPr lang="en-US" sz="1800" dirty="0"/>
            </a:br>
            <a:endParaRPr lang="en-US" sz="1800" dirty="0"/>
          </a:p>
          <a:p>
            <a:pPr marL="514350" indent="-514350">
              <a:buFont typeface="+mj-lt"/>
              <a:buAutoNum type="arabicPeriod"/>
            </a:pPr>
            <a:endParaRPr lang="en-US" sz="1800" dirty="0"/>
          </a:p>
          <a:p>
            <a:pPr marL="0" indent="0">
              <a:buNone/>
            </a:pPr>
            <a:endParaRPr lang="en-US" sz="2000" dirty="0"/>
          </a:p>
          <a:p>
            <a:pPr marL="0" indent="0">
              <a:buNone/>
            </a:pPr>
            <a:endParaRPr lang="en-US" sz="1800" dirty="0"/>
          </a:p>
          <a:p>
            <a:pPr marL="971550" lvl="1" indent="-514350">
              <a:buFont typeface="+mj-lt"/>
              <a:buAutoNum type="arabicPeriod"/>
            </a:pPr>
            <a:endParaRPr lang="en-US" sz="1600" dirty="0"/>
          </a:p>
          <a:p>
            <a:pPr marL="971550" lvl="1" indent="-514350">
              <a:buFont typeface="+mj-lt"/>
              <a:buAutoNum type="arabicPeriod"/>
            </a:pPr>
            <a:endParaRPr lang="en-US" sz="1600" dirty="0"/>
          </a:p>
        </p:txBody>
      </p:sp>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32</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fontScale="90000"/>
          </a:bodyPr>
          <a:lstStyle/>
          <a:p>
            <a:pPr algn="ctr"/>
            <a:r>
              <a:rPr lang="en-US" sz="4000" b="1" dirty="0"/>
              <a:t>Exercise 1</a:t>
            </a:r>
            <a:br>
              <a:rPr lang="en-US" sz="4000" dirty="0"/>
            </a:br>
            <a:r>
              <a:rPr lang="en-US" sz="3100" dirty="0"/>
              <a:t>SRUN</a:t>
            </a:r>
            <a:br>
              <a:rPr lang="en-US" sz="4000" dirty="0"/>
            </a:br>
            <a:r>
              <a:rPr lang="en-US" sz="2200" dirty="0"/>
              <a:t>(Run and monitor jobs on a compute node)</a:t>
            </a:r>
            <a:endParaRPr lang="en-US" sz="4000" dirty="0"/>
          </a:p>
        </p:txBody>
      </p:sp>
      <p:sp>
        <p:nvSpPr>
          <p:cNvPr id="7" name="TextBox 6">
            <a:extLst>
              <a:ext uri="{FF2B5EF4-FFF2-40B4-BE49-F238E27FC236}">
                <a16:creationId xmlns:a16="http://schemas.microsoft.com/office/drawing/2014/main" id="{C658AB32-6142-1C4A-8000-6CFB4A2B5B7D}"/>
              </a:ext>
            </a:extLst>
          </p:cNvPr>
          <p:cNvSpPr txBox="1"/>
          <p:nvPr/>
        </p:nvSpPr>
        <p:spPr>
          <a:xfrm>
            <a:off x="562171" y="2844224"/>
            <a:ext cx="10296329" cy="1169551"/>
          </a:xfrm>
          <a:prstGeom prst="rect">
            <a:avLst/>
          </a:prstGeom>
          <a:solidFill>
            <a:schemeClr val="bg1">
              <a:lumMod val="95000"/>
            </a:schemeClr>
          </a:solidFill>
        </p:spPr>
        <p:txBody>
          <a:bodyPr wrap="square" rtlCol="0">
            <a:spAutoFit/>
          </a:bodyPr>
          <a:lstStyle/>
          <a:p>
            <a:r>
              <a:rPr lang="en-US" sz="1400" dirty="0">
                <a:latin typeface="Courier New" panose="02070309020205020404" pitchFamily="49" charset="0"/>
                <a:cs typeface="Courier New" panose="02070309020205020404" pitchFamily="49" charset="0"/>
              </a:rPr>
              <a:t>$ </a:t>
            </a:r>
            <a:r>
              <a:rPr lang="en-US" sz="1400" i="1" dirty="0" err="1">
                <a:solidFill>
                  <a:srgbClr val="404040"/>
                </a:solidFill>
                <a:latin typeface="Lato"/>
              </a:rPr>
              <a:t>srun</a:t>
            </a:r>
            <a:r>
              <a:rPr lang="en-US" sz="1400" i="1" dirty="0">
                <a:solidFill>
                  <a:srgbClr val="404040"/>
                </a:solidFill>
                <a:latin typeface="Lato"/>
              </a:rPr>
              <a:t> </a:t>
            </a:r>
            <a:r>
              <a:rPr lang="en-US" sz="1400" i="1" dirty="0">
                <a:solidFill>
                  <a:srgbClr val="0070C0"/>
                </a:solidFill>
                <a:latin typeface="Lato"/>
              </a:rPr>
              <a:t>--nodes=1 </a:t>
            </a:r>
            <a:r>
              <a:rPr lang="en-US" sz="1400" i="1" dirty="0">
                <a:solidFill>
                  <a:schemeClr val="accent6">
                    <a:lumMod val="50000"/>
                  </a:schemeClr>
                </a:solidFill>
                <a:latin typeface="Lato"/>
              </a:rPr>
              <a:t>--</a:t>
            </a:r>
            <a:r>
              <a:rPr lang="en-US" sz="1400" i="1" dirty="0" err="1">
                <a:solidFill>
                  <a:schemeClr val="accent6">
                    <a:lumMod val="50000"/>
                  </a:schemeClr>
                </a:solidFill>
                <a:latin typeface="Lato"/>
              </a:rPr>
              <a:t>ntasks</a:t>
            </a:r>
            <a:r>
              <a:rPr lang="en-US" sz="1400" i="1" dirty="0">
                <a:solidFill>
                  <a:schemeClr val="accent6">
                    <a:lumMod val="50000"/>
                  </a:schemeClr>
                </a:solidFill>
                <a:latin typeface="Lato"/>
              </a:rPr>
              <a:t>=10 </a:t>
            </a:r>
            <a:r>
              <a:rPr lang="en-US" sz="1400" i="1" dirty="0">
                <a:solidFill>
                  <a:schemeClr val="accent2"/>
                </a:solidFill>
                <a:latin typeface="Lato"/>
              </a:rPr>
              <a:t>--</a:t>
            </a:r>
            <a:r>
              <a:rPr lang="en-US" sz="1400" i="1" dirty="0" err="1">
                <a:solidFill>
                  <a:schemeClr val="accent2"/>
                </a:solidFill>
                <a:latin typeface="Lato"/>
              </a:rPr>
              <a:t>cpus</a:t>
            </a:r>
            <a:r>
              <a:rPr lang="en-US" sz="1400" i="1" dirty="0">
                <a:solidFill>
                  <a:schemeClr val="accent2"/>
                </a:solidFill>
                <a:latin typeface="Lato"/>
              </a:rPr>
              <a:t>-per-task=2</a:t>
            </a:r>
            <a:r>
              <a:rPr lang="en-US" sz="1400" i="1" dirty="0">
                <a:solidFill>
                  <a:srgbClr val="0070C0"/>
                </a:solidFill>
                <a:latin typeface="Lato"/>
              </a:rPr>
              <a:t> </a:t>
            </a:r>
            <a:r>
              <a:rPr lang="en-US" sz="1400" i="1" dirty="0">
                <a:solidFill>
                  <a:srgbClr val="7030A0"/>
                </a:solidFill>
                <a:latin typeface="Lato"/>
              </a:rPr>
              <a:t>--mem=1G </a:t>
            </a:r>
            <a:r>
              <a:rPr lang="en-US" sz="1400" i="1" dirty="0">
                <a:solidFill>
                  <a:srgbClr val="C00000"/>
                </a:solidFill>
                <a:latin typeface="Lato"/>
              </a:rPr>
              <a:t>--time=01:00:00 </a:t>
            </a:r>
            <a:r>
              <a:rPr lang="en-US" sz="1400" i="1" dirty="0">
                <a:solidFill>
                  <a:srgbClr val="FF0000"/>
                </a:solidFill>
                <a:latin typeface="Lato"/>
              </a:rPr>
              <a:t>--partition=reservation –-reservation=Oct2021cpu </a:t>
            </a:r>
            <a:r>
              <a:rPr lang="en-US" sz="1400" i="1" dirty="0">
                <a:solidFill>
                  <a:srgbClr val="666666"/>
                </a:solidFill>
                <a:latin typeface="Lato"/>
              </a:rPr>
              <a:t>--</a:t>
            </a:r>
            <a:r>
              <a:rPr lang="en-US" sz="1400" i="1" dirty="0" err="1">
                <a:solidFill>
                  <a:srgbClr val="404040"/>
                </a:solidFill>
                <a:latin typeface="Lato"/>
              </a:rPr>
              <a:t>pty</a:t>
            </a:r>
            <a:r>
              <a:rPr lang="en-US" sz="1400" i="1" dirty="0">
                <a:solidFill>
                  <a:srgbClr val="404040"/>
                </a:solidFill>
                <a:latin typeface="Lato"/>
              </a:rPr>
              <a:t> </a:t>
            </a:r>
            <a:r>
              <a:rPr lang="en-US" sz="1400" i="1" dirty="0">
                <a:solidFill>
                  <a:srgbClr val="666666"/>
                </a:solidFill>
                <a:latin typeface="Lato"/>
              </a:rPr>
              <a:t>--</a:t>
            </a:r>
            <a:r>
              <a:rPr lang="en-US" sz="1400" i="1" dirty="0">
                <a:solidFill>
                  <a:srgbClr val="404040"/>
                </a:solidFill>
                <a:latin typeface="Lato"/>
              </a:rPr>
              <a:t>export</a:t>
            </a:r>
            <a:r>
              <a:rPr lang="en-US" sz="1400" i="1" dirty="0">
                <a:solidFill>
                  <a:srgbClr val="666666"/>
                </a:solidFill>
                <a:latin typeface="Lato"/>
              </a:rPr>
              <a:t>=</a:t>
            </a:r>
            <a:r>
              <a:rPr lang="en-US" sz="1400" i="1" dirty="0">
                <a:solidFill>
                  <a:srgbClr val="404040"/>
                </a:solidFill>
                <a:latin typeface="Lato"/>
              </a:rPr>
              <a:t>ALL /bin/bash    </a:t>
            </a:r>
          </a:p>
          <a:p>
            <a:r>
              <a:rPr lang="en-US" sz="1400" i="1" dirty="0">
                <a:solidFill>
                  <a:srgbClr val="404040"/>
                </a:solidFill>
                <a:latin typeface="Lato"/>
              </a:rPr>
              <a:t>(</a:t>
            </a:r>
            <a:r>
              <a:rPr lang="en-US" sz="1400" b="1" i="1" dirty="0">
                <a:solidFill>
                  <a:srgbClr val="404040"/>
                </a:solidFill>
                <a:latin typeface="Lato"/>
              </a:rPr>
              <a:t>For this session</a:t>
            </a:r>
            <a:r>
              <a:rPr lang="en-US" sz="1400" i="1" dirty="0">
                <a:solidFill>
                  <a:srgbClr val="404040"/>
                </a:solidFill>
                <a:latin typeface="Lato"/>
              </a:rPr>
              <a:t>)</a:t>
            </a:r>
          </a:p>
          <a:p>
            <a:endParaRPr lang="en-US" sz="1400" i="1" dirty="0">
              <a:solidFill>
                <a:srgbClr val="404040"/>
              </a:solidFill>
              <a:latin typeface="Lato"/>
            </a:endParaRPr>
          </a:p>
          <a:p>
            <a:r>
              <a:rPr lang="en-US" sz="1400" dirty="0">
                <a:latin typeface="Courier New" panose="02070309020205020404" pitchFamily="49" charset="0"/>
                <a:cs typeface="Courier New" panose="02070309020205020404" pitchFamily="49" charset="0"/>
              </a:rPr>
              <a:t>$ </a:t>
            </a:r>
            <a:r>
              <a:rPr lang="en-US" sz="1400" i="1" dirty="0" err="1">
                <a:solidFill>
                  <a:srgbClr val="404040"/>
                </a:solidFill>
                <a:latin typeface="Lato"/>
              </a:rPr>
              <a:t>srun</a:t>
            </a:r>
            <a:r>
              <a:rPr lang="en-US" sz="1400" i="1" dirty="0">
                <a:solidFill>
                  <a:srgbClr val="404040"/>
                </a:solidFill>
                <a:latin typeface="Lato"/>
              </a:rPr>
              <a:t> </a:t>
            </a:r>
            <a:r>
              <a:rPr lang="en-US" sz="1400" i="1" dirty="0">
                <a:solidFill>
                  <a:srgbClr val="0070C0"/>
                </a:solidFill>
                <a:latin typeface="Lato"/>
              </a:rPr>
              <a:t>--nodes=1 </a:t>
            </a:r>
            <a:r>
              <a:rPr lang="en-US" sz="1400" i="1" dirty="0">
                <a:solidFill>
                  <a:schemeClr val="accent6">
                    <a:lumMod val="50000"/>
                  </a:schemeClr>
                </a:solidFill>
                <a:latin typeface="Lato"/>
              </a:rPr>
              <a:t>--</a:t>
            </a:r>
            <a:r>
              <a:rPr lang="en-US" sz="1400" i="1" dirty="0" err="1">
                <a:solidFill>
                  <a:schemeClr val="accent6">
                    <a:lumMod val="50000"/>
                  </a:schemeClr>
                </a:solidFill>
                <a:latin typeface="Lato"/>
              </a:rPr>
              <a:t>ntasks</a:t>
            </a:r>
            <a:r>
              <a:rPr lang="en-US" sz="1400" i="1" dirty="0">
                <a:solidFill>
                  <a:schemeClr val="accent6">
                    <a:lumMod val="50000"/>
                  </a:schemeClr>
                </a:solidFill>
                <a:latin typeface="Lato"/>
              </a:rPr>
              <a:t>=10 </a:t>
            </a:r>
            <a:r>
              <a:rPr lang="en-US" sz="1400" i="1" dirty="0">
                <a:solidFill>
                  <a:schemeClr val="accent2"/>
                </a:solidFill>
                <a:latin typeface="Lato"/>
              </a:rPr>
              <a:t>--</a:t>
            </a:r>
            <a:r>
              <a:rPr lang="en-US" sz="1400" i="1" dirty="0" err="1">
                <a:solidFill>
                  <a:schemeClr val="accent2"/>
                </a:solidFill>
                <a:latin typeface="Lato"/>
              </a:rPr>
              <a:t>cpus</a:t>
            </a:r>
            <a:r>
              <a:rPr lang="en-US" sz="1400" i="1" dirty="0">
                <a:solidFill>
                  <a:schemeClr val="accent2"/>
                </a:solidFill>
                <a:latin typeface="Lato"/>
              </a:rPr>
              <a:t>-per-task=2</a:t>
            </a:r>
            <a:r>
              <a:rPr lang="en-US" sz="1400" i="1" dirty="0">
                <a:solidFill>
                  <a:srgbClr val="0070C0"/>
                </a:solidFill>
                <a:latin typeface="Lato"/>
              </a:rPr>
              <a:t> </a:t>
            </a:r>
            <a:r>
              <a:rPr lang="en-US" sz="1400" i="1" dirty="0">
                <a:solidFill>
                  <a:srgbClr val="7030A0"/>
                </a:solidFill>
                <a:latin typeface="Lato"/>
              </a:rPr>
              <a:t>--mem=1G </a:t>
            </a:r>
            <a:r>
              <a:rPr lang="en-US" sz="1400" i="1" dirty="0">
                <a:solidFill>
                  <a:srgbClr val="C00000"/>
                </a:solidFill>
                <a:latin typeface="Lato"/>
              </a:rPr>
              <a:t>--time=01:00:00 </a:t>
            </a:r>
            <a:r>
              <a:rPr lang="en-US" sz="1400" i="1" dirty="0">
                <a:solidFill>
                  <a:srgbClr val="FF0000"/>
                </a:solidFill>
                <a:latin typeface="Lato"/>
              </a:rPr>
              <a:t>--partition=express </a:t>
            </a:r>
            <a:r>
              <a:rPr lang="en-US" sz="1400" i="1" dirty="0">
                <a:solidFill>
                  <a:srgbClr val="666666"/>
                </a:solidFill>
                <a:latin typeface="Lato"/>
              </a:rPr>
              <a:t>--</a:t>
            </a:r>
            <a:r>
              <a:rPr lang="en-US" sz="1400" i="1" dirty="0" err="1">
                <a:solidFill>
                  <a:srgbClr val="404040"/>
                </a:solidFill>
                <a:latin typeface="Lato"/>
              </a:rPr>
              <a:t>pty</a:t>
            </a:r>
            <a:r>
              <a:rPr lang="en-US" sz="1400" i="1" dirty="0">
                <a:solidFill>
                  <a:srgbClr val="404040"/>
                </a:solidFill>
                <a:latin typeface="Lato"/>
              </a:rPr>
              <a:t> </a:t>
            </a:r>
            <a:r>
              <a:rPr lang="en-US" sz="1400" i="1" dirty="0">
                <a:solidFill>
                  <a:srgbClr val="666666"/>
                </a:solidFill>
                <a:latin typeface="Lato"/>
              </a:rPr>
              <a:t>--</a:t>
            </a:r>
            <a:r>
              <a:rPr lang="en-US" sz="1400" i="1" dirty="0">
                <a:solidFill>
                  <a:srgbClr val="404040"/>
                </a:solidFill>
                <a:latin typeface="Lato"/>
              </a:rPr>
              <a:t>export</a:t>
            </a:r>
            <a:r>
              <a:rPr lang="en-US" sz="1400" i="1" dirty="0">
                <a:solidFill>
                  <a:srgbClr val="666666"/>
                </a:solidFill>
                <a:latin typeface="Lato"/>
              </a:rPr>
              <a:t>=</a:t>
            </a:r>
            <a:r>
              <a:rPr lang="en-US" sz="1400" i="1" dirty="0">
                <a:solidFill>
                  <a:srgbClr val="404040"/>
                </a:solidFill>
                <a:latin typeface="Lato"/>
              </a:rPr>
              <a:t>ALL /bin/bash</a:t>
            </a:r>
          </a:p>
        </p:txBody>
      </p:sp>
    </p:spTree>
    <p:extLst>
      <p:ext uri="{BB962C8B-B14F-4D97-AF65-F5344CB8AC3E}">
        <p14:creationId xmlns:p14="http://schemas.microsoft.com/office/powerpoint/2010/main" val="270937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33</a:t>
            </a:fld>
            <a:endParaRPr lang="en-US" dirty="0"/>
          </a:p>
        </p:txBody>
      </p:sp>
      <p:sp>
        <p:nvSpPr>
          <p:cNvPr id="6" name="Title 3">
            <a:extLst>
              <a:ext uri="{FF2B5EF4-FFF2-40B4-BE49-F238E27FC236}">
                <a16:creationId xmlns:a16="http://schemas.microsoft.com/office/drawing/2014/main" id="{084E356F-2F07-504B-ADE5-339728690848}"/>
              </a:ext>
            </a:extLst>
          </p:cNvPr>
          <p:cNvSpPr>
            <a:spLocks noGrp="1"/>
          </p:cNvSpPr>
          <p:nvPr>
            <p:ph type="title"/>
          </p:nvPr>
        </p:nvSpPr>
        <p:spPr>
          <a:xfrm>
            <a:off x="838200" y="301451"/>
            <a:ext cx="10515600" cy="1134407"/>
          </a:xfrm>
        </p:spPr>
        <p:txBody>
          <a:bodyPr>
            <a:normAutofit/>
          </a:bodyPr>
          <a:lstStyle/>
          <a:p>
            <a:pPr algn="ctr"/>
            <a:r>
              <a:rPr lang="en-US" sz="4000" b="1" dirty="0"/>
              <a:t>Exercise 1</a:t>
            </a:r>
            <a:br>
              <a:rPr lang="en-US" sz="4000" dirty="0"/>
            </a:br>
            <a:r>
              <a:rPr lang="en-US" sz="3100" dirty="0"/>
              <a:t>Do computations on the compute node</a:t>
            </a:r>
            <a:endParaRPr lang="en-US" sz="4000" dirty="0"/>
          </a:p>
        </p:txBody>
      </p:sp>
      <p:sp>
        <p:nvSpPr>
          <p:cNvPr id="4" name="TextBox 3">
            <a:extLst>
              <a:ext uri="{FF2B5EF4-FFF2-40B4-BE49-F238E27FC236}">
                <a16:creationId xmlns:a16="http://schemas.microsoft.com/office/drawing/2014/main" id="{CBEA2296-C4B5-1E45-9079-271811F8E90A}"/>
              </a:ext>
            </a:extLst>
          </p:cNvPr>
          <p:cNvSpPr txBox="1"/>
          <p:nvPr/>
        </p:nvSpPr>
        <p:spPr>
          <a:xfrm>
            <a:off x="659218" y="1418284"/>
            <a:ext cx="4733988" cy="369332"/>
          </a:xfrm>
          <a:prstGeom prst="rect">
            <a:avLst/>
          </a:prstGeom>
          <a:noFill/>
        </p:spPr>
        <p:txBody>
          <a:bodyPr wrap="none" rtlCol="0">
            <a:spAutoFit/>
          </a:bodyPr>
          <a:lstStyle/>
          <a:p>
            <a:r>
              <a:rPr lang="en-QA" dirty="0"/>
              <a:t>2. Example: To start a python interactive session </a:t>
            </a:r>
          </a:p>
        </p:txBody>
      </p:sp>
      <p:sp>
        <p:nvSpPr>
          <p:cNvPr id="11" name="TextBox 10">
            <a:extLst>
              <a:ext uri="{FF2B5EF4-FFF2-40B4-BE49-F238E27FC236}">
                <a16:creationId xmlns:a16="http://schemas.microsoft.com/office/drawing/2014/main" id="{E498C4D5-CBFC-C94E-BB44-1E4CB893769C}"/>
              </a:ext>
            </a:extLst>
          </p:cNvPr>
          <p:cNvSpPr txBox="1"/>
          <p:nvPr/>
        </p:nvSpPr>
        <p:spPr>
          <a:xfrm>
            <a:off x="838200" y="5647829"/>
            <a:ext cx="8919146" cy="369332"/>
          </a:xfrm>
          <a:prstGeom prst="rect">
            <a:avLst/>
          </a:prstGeom>
          <a:solidFill>
            <a:schemeClr val="bg1">
              <a:lumMod val="95000"/>
            </a:schemeClr>
          </a:solidFill>
          <a:ln>
            <a:solidFill>
              <a:schemeClr val="tx1"/>
            </a:solidFill>
          </a:ln>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US" dirty="0"/>
              <a:t>$ </a:t>
            </a:r>
            <a:r>
              <a:rPr lang="en-US" dirty="0" err="1"/>
              <a:t>scancel</a:t>
            </a:r>
            <a:r>
              <a:rPr lang="en-US" dirty="0"/>
              <a:t> &lt;</a:t>
            </a:r>
            <a:r>
              <a:rPr lang="en-US" dirty="0" err="1"/>
              <a:t>job_id</a:t>
            </a:r>
            <a:r>
              <a:rPr lang="en-US" dirty="0"/>
              <a:t>&gt;</a:t>
            </a:r>
          </a:p>
        </p:txBody>
      </p:sp>
      <p:sp>
        <p:nvSpPr>
          <p:cNvPr id="12" name="TextBox 11">
            <a:extLst>
              <a:ext uri="{FF2B5EF4-FFF2-40B4-BE49-F238E27FC236}">
                <a16:creationId xmlns:a16="http://schemas.microsoft.com/office/drawing/2014/main" id="{71887318-7B18-7E40-A67E-24E57057D3E5}"/>
              </a:ext>
            </a:extLst>
          </p:cNvPr>
          <p:cNvSpPr txBox="1"/>
          <p:nvPr/>
        </p:nvSpPr>
        <p:spPr>
          <a:xfrm>
            <a:off x="745036" y="5014311"/>
            <a:ext cx="4802661" cy="369332"/>
          </a:xfrm>
          <a:prstGeom prst="rect">
            <a:avLst/>
          </a:prstGeom>
          <a:noFill/>
        </p:spPr>
        <p:txBody>
          <a:bodyPr wrap="none" rtlCol="0">
            <a:spAutoFit/>
          </a:bodyPr>
          <a:lstStyle/>
          <a:p>
            <a:r>
              <a:rPr lang="en-US" dirty="0"/>
              <a:t>3. Cancel a pending or running job on the cluster</a:t>
            </a:r>
            <a:r>
              <a:rPr lang="en-QA" dirty="0"/>
              <a:t> </a:t>
            </a:r>
          </a:p>
        </p:txBody>
      </p:sp>
      <p:grpSp>
        <p:nvGrpSpPr>
          <p:cNvPr id="5" name="Group 4">
            <a:extLst>
              <a:ext uri="{FF2B5EF4-FFF2-40B4-BE49-F238E27FC236}">
                <a16:creationId xmlns:a16="http://schemas.microsoft.com/office/drawing/2014/main" id="{0F36C4B9-617A-714C-A561-19C431007D15}"/>
              </a:ext>
            </a:extLst>
          </p:cNvPr>
          <p:cNvGrpSpPr/>
          <p:nvPr/>
        </p:nvGrpSpPr>
        <p:grpSpPr>
          <a:xfrm>
            <a:off x="1200912" y="2904449"/>
            <a:ext cx="6650316" cy="2039864"/>
            <a:chOff x="1008888" y="3300412"/>
            <a:chExt cx="9296400" cy="3238500"/>
          </a:xfrm>
        </p:grpSpPr>
        <p:pic>
          <p:nvPicPr>
            <p:cNvPr id="2" name="Picture 1">
              <a:extLst>
                <a:ext uri="{FF2B5EF4-FFF2-40B4-BE49-F238E27FC236}">
                  <a16:creationId xmlns:a16="http://schemas.microsoft.com/office/drawing/2014/main" id="{5B99B4A0-8C3F-1149-8920-8AB461A18FD5}"/>
                </a:ext>
              </a:extLst>
            </p:cNvPr>
            <p:cNvPicPr>
              <a:picLocks noChangeAspect="1"/>
            </p:cNvPicPr>
            <p:nvPr/>
          </p:nvPicPr>
          <p:blipFill>
            <a:blip r:embed="rId3"/>
            <a:stretch>
              <a:fillRect/>
            </a:stretch>
          </p:blipFill>
          <p:spPr>
            <a:xfrm>
              <a:off x="1008888" y="3300412"/>
              <a:ext cx="9296400" cy="3238500"/>
            </a:xfrm>
            <a:prstGeom prst="rect">
              <a:avLst/>
            </a:prstGeom>
          </p:spPr>
        </p:pic>
        <p:pic>
          <p:nvPicPr>
            <p:cNvPr id="9" name="Picture 8">
              <a:extLst>
                <a:ext uri="{FF2B5EF4-FFF2-40B4-BE49-F238E27FC236}">
                  <a16:creationId xmlns:a16="http://schemas.microsoft.com/office/drawing/2014/main" id="{430577B3-CC05-5141-93C3-87DDAA04E840}"/>
                </a:ext>
              </a:extLst>
            </p:cNvPr>
            <p:cNvPicPr>
              <a:picLocks noChangeAspect="1"/>
            </p:cNvPicPr>
            <p:nvPr/>
          </p:nvPicPr>
          <p:blipFill rotWithShape="1">
            <a:blip r:embed="rId4"/>
            <a:srcRect l="4353" t="76470" r="74020" b="21090"/>
            <a:stretch/>
          </p:blipFill>
          <p:spPr>
            <a:xfrm>
              <a:off x="1302999" y="3358573"/>
              <a:ext cx="3918225" cy="278484"/>
            </a:xfrm>
            <a:prstGeom prst="rect">
              <a:avLst/>
            </a:prstGeom>
          </p:spPr>
        </p:pic>
        <p:pic>
          <p:nvPicPr>
            <p:cNvPr id="13" name="Picture 12">
              <a:extLst>
                <a:ext uri="{FF2B5EF4-FFF2-40B4-BE49-F238E27FC236}">
                  <a16:creationId xmlns:a16="http://schemas.microsoft.com/office/drawing/2014/main" id="{6B6B3AD4-55C7-DE42-9C48-CD9C595EE3B2}"/>
                </a:ext>
              </a:extLst>
            </p:cNvPr>
            <p:cNvPicPr>
              <a:picLocks noChangeAspect="1"/>
            </p:cNvPicPr>
            <p:nvPr/>
          </p:nvPicPr>
          <p:blipFill rotWithShape="1">
            <a:blip r:embed="rId4"/>
            <a:srcRect l="70311" t="93897" r="18113"/>
            <a:stretch/>
          </p:blipFill>
          <p:spPr>
            <a:xfrm>
              <a:off x="5155692" y="3308465"/>
              <a:ext cx="392005" cy="369333"/>
            </a:xfrm>
            <a:prstGeom prst="rect">
              <a:avLst/>
            </a:prstGeom>
          </p:spPr>
        </p:pic>
      </p:grpSp>
      <p:sp>
        <p:nvSpPr>
          <p:cNvPr id="14" name="TextBox 13">
            <a:extLst>
              <a:ext uri="{FF2B5EF4-FFF2-40B4-BE49-F238E27FC236}">
                <a16:creationId xmlns:a16="http://schemas.microsoft.com/office/drawing/2014/main" id="{1A71809F-D55E-504E-A777-E1BD1B59FEC4}"/>
              </a:ext>
            </a:extLst>
          </p:cNvPr>
          <p:cNvSpPr txBox="1"/>
          <p:nvPr/>
        </p:nvSpPr>
        <p:spPr>
          <a:xfrm>
            <a:off x="838200" y="6352460"/>
            <a:ext cx="8919146" cy="369332"/>
          </a:xfrm>
          <a:prstGeom prst="rect">
            <a:avLst/>
          </a:prstGeom>
          <a:solidFill>
            <a:schemeClr val="bg1">
              <a:lumMod val="95000"/>
            </a:schemeClr>
          </a:solidFill>
          <a:ln>
            <a:solidFill>
              <a:schemeClr val="tx1"/>
            </a:solidFill>
          </a:ln>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US" dirty="0"/>
              <a:t>$ exit</a:t>
            </a:r>
          </a:p>
        </p:txBody>
      </p:sp>
      <p:sp>
        <p:nvSpPr>
          <p:cNvPr id="7" name="Rectangle 6">
            <a:extLst>
              <a:ext uri="{FF2B5EF4-FFF2-40B4-BE49-F238E27FC236}">
                <a16:creationId xmlns:a16="http://schemas.microsoft.com/office/drawing/2014/main" id="{F96ECE85-A100-BC48-8D42-985A97787381}"/>
              </a:ext>
            </a:extLst>
          </p:cNvPr>
          <p:cNvSpPr/>
          <p:nvPr/>
        </p:nvSpPr>
        <p:spPr>
          <a:xfrm>
            <a:off x="1200912" y="6000145"/>
            <a:ext cx="386644" cy="369332"/>
          </a:xfrm>
          <a:prstGeom prst="rect">
            <a:avLst/>
          </a:prstGeom>
        </p:spPr>
        <p:txBody>
          <a:bodyPr wrap="none">
            <a:spAutoFit/>
          </a:bodyPr>
          <a:lstStyle/>
          <a:p>
            <a:r>
              <a:rPr lang="en-US" dirty="0"/>
              <a:t>or</a:t>
            </a:r>
            <a:endParaRPr lang="en-QA" dirty="0"/>
          </a:p>
        </p:txBody>
      </p:sp>
      <p:sp>
        <p:nvSpPr>
          <p:cNvPr id="15" name="TextBox 14">
            <a:extLst>
              <a:ext uri="{FF2B5EF4-FFF2-40B4-BE49-F238E27FC236}">
                <a16:creationId xmlns:a16="http://schemas.microsoft.com/office/drawing/2014/main" id="{9D8F6B76-99E7-8A45-9554-849CACD1843F}"/>
              </a:ext>
            </a:extLst>
          </p:cNvPr>
          <p:cNvSpPr txBox="1"/>
          <p:nvPr/>
        </p:nvSpPr>
        <p:spPr>
          <a:xfrm>
            <a:off x="838200" y="1841010"/>
            <a:ext cx="8919146" cy="738664"/>
          </a:xfrm>
          <a:prstGeom prst="rect">
            <a:avLst/>
          </a:prstGeom>
          <a:solidFill>
            <a:schemeClr val="bg1">
              <a:lumMod val="95000"/>
            </a:schemeClr>
          </a:solidFill>
          <a:ln>
            <a:noFill/>
          </a:ln>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US" sz="1400" dirty="0"/>
              <a:t>$ cd $HOME/Discovery-Basics-Oct2021/Exercise1</a:t>
            </a:r>
          </a:p>
          <a:p>
            <a:r>
              <a:rPr lang="en-US" sz="1400" dirty="0"/>
              <a:t>$ module load python/3.7.1</a:t>
            </a:r>
          </a:p>
          <a:p>
            <a:r>
              <a:rPr lang="en-US" sz="1400" dirty="0"/>
              <a:t>$ python </a:t>
            </a:r>
            <a:r>
              <a:rPr lang="en-US" sz="1400" dirty="0" err="1"/>
              <a:t>sample_script.py</a:t>
            </a:r>
            <a:endParaRPr lang="en-US" sz="1400" dirty="0"/>
          </a:p>
        </p:txBody>
      </p:sp>
    </p:spTree>
    <p:extLst>
      <p:ext uri="{BB962C8B-B14F-4D97-AF65-F5344CB8AC3E}">
        <p14:creationId xmlns:p14="http://schemas.microsoft.com/office/powerpoint/2010/main" val="779955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A11A40-D321-1F4A-AF48-0CAB3507B79A}"/>
              </a:ext>
            </a:extLst>
          </p:cNvPr>
          <p:cNvSpPr>
            <a:spLocks noGrp="1"/>
          </p:cNvSpPr>
          <p:nvPr>
            <p:ph idx="1"/>
          </p:nvPr>
        </p:nvSpPr>
        <p:spPr/>
        <p:txBody>
          <a:bodyPr>
            <a:normAutofit/>
          </a:bodyPr>
          <a:lstStyle/>
          <a:p>
            <a:r>
              <a:rPr lang="en-US" dirty="0"/>
              <a:t>See if you are associated with multiple </a:t>
            </a:r>
            <a:r>
              <a:rPr lang="en-US" dirty="0" err="1"/>
              <a:t>slurm</a:t>
            </a:r>
            <a:r>
              <a:rPr lang="en-US" dirty="0"/>
              <a:t> accounts</a:t>
            </a:r>
            <a:br>
              <a:rPr lang="en-US" dirty="0"/>
            </a:br>
            <a:br>
              <a:rPr lang="en-US" dirty="0"/>
            </a:br>
            <a:r>
              <a:rPr lang="en-US" dirty="0" err="1"/>
              <a:t>sacctmgr</a:t>
            </a:r>
            <a:r>
              <a:rPr lang="en-US" dirty="0"/>
              <a:t> show associations where user=username</a:t>
            </a:r>
          </a:p>
          <a:p>
            <a:r>
              <a:rPr lang="en-US" dirty="0"/>
              <a:t>Choose the correct </a:t>
            </a:r>
            <a:r>
              <a:rPr lang="en-US" dirty="0" err="1"/>
              <a:t>Slurm</a:t>
            </a:r>
            <a:r>
              <a:rPr lang="en-US" dirty="0"/>
              <a:t> account to submit your job</a:t>
            </a:r>
            <a:br>
              <a:rPr lang="en-US" dirty="0"/>
            </a:br>
            <a:br>
              <a:rPr lang="en-US" dirty="0"/>
            </a:br>
            <a:r>
              <a:rPr lang="en-US" dirty="0" err="1"/>
              <a:t>srun</a:t>
            </a:r>
            <a:r>
              <a:rPr lang="en-US" dirty="0"/>
              <a:t> --account=</a:t>
            </a:r>
            <a:r>
              <a:rPr lang="en-US" dirty="0" err="1"/>
              <a:t>accountname</a:t>
            </a:r>
            <a:r>
              <a:rPr lang="en-US" dirty="0"/>
              <a:t> --partition=short --nodes=1 --</a:t>
            </a:r>
            <a:r>
              <a:rPr lang="en-US" dirty="0" err="1"/>
              <a:t>ntasks</a:t>
            </a:r>
            <a:r>
              <a:rPr lang="en-US" dirty="0"/>
              <a:t>=28 --</a:t>
            </a:r>
            <a:r>
              <a:rPr lang="en-US" dirty="0" err="1"/>
              <a:t>pty</a:t>
            </a:r>
            <a:r>
              <a:rPr lang="en-US" dirty="0"/>
              <a:t> --mem=16 GB /bin/bash</a:t>
            </a:r>
          </a:p>
          <a:p>
            <a:r>
              <a:rPr lang="en-US" dirty="0">
                <a:hlinkClick r:id="rId3"/>
              </a:rPr>
              <a:t>https://rc-docs.northeastern.edu/en/latest/using-discovery/usingslurm.html</a:t>
            </a:r>
            <a:endParaRPr lang="en-US" dirty="0"/>
          </a:p>
        </p:txBody>
      </p:sp>
      <p:sp>
        <p:nvSpPr>
          <p:cNvPr id="2" name="Title 1">
            <a:extLst>
              <a:ext uri="{FF2B5EF4-FFF2-40B4-BE49-F238E27FC236}">
                <a16:creationId xmlns:a16="http://schemas.microsoft.com/office/drawing/2014/main" id="{3C9A2819-8E41-AA45-BA1A-85D94C4097B3}"/>
              </a:ext>
            </a:extLst>
          </p:cNvPr>
          <p:cNvSpPr>
            <a:spLocks noGrp="1"/>
          </p:cNvSpPr>
          <p:nvPr>
            <p:ph type="title"/>
          </p:nvPr>
        </p:nvSpPr>
        <p:spPr/>
        <p:txBody>
          <a:bodyPr>
            <a:noAutofit/>
          </a:bodyPr>
          <a:lstStyle/>
          <a:p>
            <a:pPr algn="ctr"/>
            <a:r>
              <a:rPr lang="en-US" sz="3600" b="1" dirty="0"/>
              <a:t>Exercise 1</a:t>
            </a:r>
            <a:br>
              <a:rPr lang="en-US" sz="3600" dirty="0"/>
            </a:br>
            <a:r>
              <a:rPr lang="en-US" sz="2800" dirty="0"/>
              <a:t>See account details</a:t>
            </a:r>
            <a:endParaRPr lang="en-US" sz="2000" dirty="0"/>
          </a:p>
        </p:txBody>
      </p:sp>
      <p:sp>
        <p:nvSpPr>
          <p:cNvPr id="5" name="Slide Number Placeholder 4">
            <a:extLst>
              <a:ext uri="{FF2B5EF4-FFF2-40B4-BE49-F238E27FC236}">
                <a16:creationId xmlns:a16="http://schemas.microsoft.com/office/drawing/2014/main" id="{B495F844-739A-C04C-8F12-A515A81FB1B8}"/>
              </a:ext>
            </a:extLst>
          </p:cNvPr>
          <p:cNvSpPr>
            <a:spLocks noGrp="1"/>
          </p:cNvSpPr>
          <p:nvPr>
            <p:ph type="sldNum" sz="quarter" idx="10"/>
          </p:nvPr>
        </p:nvSpPr>
        <p:spPr/>
        <p:txBody>
          <a:bodyPr/>
          <a:lstStyle/>
          <a:p>
            <a:fld id="{2BE017B6-6466-CA44-A203-DCC007137B39}" type="slidenum">
              <a:rPr lang="en-US" smtClean="0"/>
              <a:pPr/>
              <a:t>34</a:t>
            </a:fld>
            <a:endParaRPr lang="en-US" dirty="0"/>
          </a:p>
        </p:txBody>
      </p:sp>
    </p:spTree>
    <p:extLst>
      <p:ext uri="{BB962C8B-B14F-4D97-AF65-F5344CB8AC3E}">
        <p14:creationId xmlns:p14="http://schemas.microsoft.com/office/powerpoint/2010/main" val="11832287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BD2270-2BEE-6846-BA08-73F1E4B34360}"/>
              </a:ext>
            </a:extLst>
          </p:cNvPr>
          <p:cNvSpPr>
            <a:spLocks noGrp="1"/>
          </p:cNvSpPr>
          <p:nvPr>
            <p:ph idx="1"/>
          </p:nvPr>
        </p:nvSpPr>
        <p:spPr>
          <a:xfrm>
            <a:off x="838200" y="3074222"/>
            <a:ext cx="10515600" cy="709555"/>
          </a:xfrm>
        </p:spPr>
        <p:txBody>
          <a:bodyPr/>
          <a:lstStyle/>
          <a:p>
            <a:pPr marL="0" indent="0" algn="ctr">
              <a:buNone/>
            </a:pPr>
            <a:r>
              <a:rPr lang="en-US" dirty="0"/>
              <a:t>Submitting a non-interactive job using SBATCH</a:t>
            </a:r>
          </a:p>
        </p:txBody>
      </p:sp>
      <p:sp>
        <p:nvSpPr>
          <p:cNvPr id="3" name="Title 2">
            <a:extLst>
              <a:ext uri="{FF2B5EF4-FFF2-40B4-BE49-F238E27FC236}">
                <a16:creationId xmlns:a16="http://schemas.microsoft.com/office/drawing/2014/main" id="{8564372B-A31C-3C45-80ED-523C221EDC99}"/>
              </a:ext>
            </a:extLst>
          </p:cNvPr>
          <p:cNvSpPr>
            <a:spLocks noGrp="1"/>
          </p:cNvSpPr>
          <p:nvPr>
            <p:ph type="title"/>
          </p:nvPr>
        </p:nvSpPr>
        <p:spPr/>
        <p:txBody>
          <a:bodyPr/>
          <a:lstStyle/>
          <a:p>
            <a:r>
              <a:rPr lang="en-US" dirty="0"/>
              <a:t>Exercise 2</a:t>
            </a:r>
          </a:p>
        </p:txBody>
      </p:sp>
      <p:sp>
        <p:nvSpPr>
          <p:cNvPr id="4" name="Slide Number Placeholder 3">
            <a:extLst>
              <a:ext uri="{FF2B5EF4-FFF2-40B4-BE49-F238E27FC236}">
                <a16:creationId xmlns:a16="http://schemas.microsoft.com/office/drawing/2014/main" id="{1BECEA4D-84F0-BD4B-9ED7-ACC4178B08BE}"/>
              </a:ext>
            </a:extLst>
          </p:cNvPr>
          <p:cNvSpPr>
            <a:spLocks noGrp="1"/>
          </p:cNvSpPr>
          <p:nvPr>
            <p:ph type="sldNum" sz="quarter" idx="4"/>
          </p:nvPr>
        </p:nvSpPr>
        <p:spPr/>
        <p:txBody>
          <a:bodyPr/>
          <a:lstStyle/>
          <a:p>
            <a:fld id="{2BE017B6-6466-CA44-A203-DCC007137B39}" type="slidenum">
              <a:rPr lang="en-US" smtClean="0"/>
              <a:pPr/>
              <a:t>35</a:t>
            </a:fld>
            <a:endParaRPr lang="en-US" dirty="0"/>
          </a:p>
        </p:txBody>
      </p:sp>
    </p:spTree>
    <p:extLst>
      <p:ext uri="{BB962C8B-B14F-4D97-AF65-F5344CB8AC3E}">
        <p14:creationId xmlns:p14="http://schemas.microsoft.com/office/powerpoint/2010/main" val="6301863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A11A40-D321-1F4A-AF48-0CAB3507B79A}"/>
              </a:ext>
            </a:extLst>
          </p:cNvPr>
          <p:cNvSpPr>
            <a:spLocks noGrp="1"/>
          </p:cNvSpPr>
          <p:nvPr>
            <p:ph idx="1"/>
          </p:nvPr>
        </p:nvSpPr>
        <p:spPr>
          <a:xfrm>
            <a:off x="838200" y="1692001"/>
            <a:ext cx="10515600" cy="4859524"/>
          </a:xfrm>
        </p:spPr>
        <p:txBody>
          <a:bodyPr>
            <a:normAutofit/>
          </a:bodyPr>
          <a:lstStyle/>
          <a:p>
            <a:r>
              <a:rPr lang="en-US" dirty="0"/>
              <a:t>Batch script has 3 main sections – Shebang, SBATCH directives &amp; Instructions. Create an </a:t>
            </a:r>
            <a:r>
              <a:rPr lang="en-US" dirty="0" err="1"/>
              <a:t>sbatch</a:t>
            </a:r>
            <a:r>
              <a:rPr lang="en-US" dirty="0"/>
              <a:t> file using a text editor.</a:t>
            </a:r>
          </a:p>
          <a:p>
            <a:endParaRPr lang="en-US" dirty="0"/>
          </a:p>
        </p:txBody>
      </p:sp>
      <p:sp>
        <p:nvSpPr>
          <p:cNvPr id="2" name="Title 1">
            <a:extLst>
              <a:ext uri="{FF2B5EF4-FFF2-40B4-BE49-F238E27FC236}">
                <a16:creationId xmlns:a16="http://schemas.microsoft.com/office/drawing/2014/main" id="{3C9A2819-8E41-AA45-BA1A-85D94C4097B3}"/>
              </a:ext>
            </a:extLst>
          </p:cNvPr>
          <p:cNvSpPr>
            <a:spLocks noGrp="1"/>
          </p:cNvSpPr>
          <p:nvPr>
            <p:ph type="title"/>
          </p:nvPr>
        </p:nvSpPr>
        <p:spPr>
          <a:xfrm>
            <a:off x="838200" y="222033"/>
            <a:ext cx="10515600" cy="1076573"/>
          </a:xfrm>
        </p:spPr>
        <p:txBody>
          <a:bodyPr>
            <a:noAutofit/>
          </a:bodyPr>
          <a:lstStyle/>
          <a:p>
            <a:pPr algn="ctr"/>
            <a:r>
              <a:rPr lang="en-US" sz="3600" b="1" dirty="0"/>
              <a:t>Exercise 2</a:t>
            </a:r>
            <a:br>
              <a:rPr lang="en-US" sz="5400" dirty="0"/>
            </a:br>
            <a:r>
              <a:rPr lang="en-US" sz="2800" dirty="0"/>
              <a:t>SBATCH</a:t>
            </a:r>
            <a:br>
              <a:rPr lang="en-US" sz="5400" dirty="0"/>
            </a:br>
            <a:r>
              <a:rPr lang="en-US" sz="2000" dirty="0"/>
              <a:t>(Run jobs in the background)</a:t>
            </a:r>
          </a:p>
        </p:txBody>
      </p:sp>
      <p:sp>
        <p:nvSpPr>
          <p:cNvPr id="5" name="Slide Number Placeholder 4">
            <a:extLst>
              <a:ext uri="{FF2B5EF4-FFF2-40B4-BE49-F238E27FC236}">
                <a16:creationId xmlns:a16="http://schemas.microsoft.com/office/drawing/2014/main" id="{B495F844-739A-C04C-8F12-A515A81FB1B8}"/>
              </a:ext>
            </a:extLst>
          </p:cNvPr>
          <p:cNvSpPr>
            <a:spLocks noGrp="1"/>
          </p:cNvSpPr>
          <p:nvPr>
            <p:ph type="sldNum" sz="quarter" idx="10"/>
          </p:nvPr>
        </p:nvSpPr>
        <p:spPr/>
        <p:txBody>
          <a:bodyPr/>
          <a:lstStyle/>
          <a:p>
            <a:fld id="{2BE017B6-6466-CA44-A203-DCC007137B39}" type="slidenum">
              <a:rPr lang="en-US" smtClean="0"/>
              <a:pPr/>
              <a:t>36</a:t>
            </a:fld>
            <a:endParaRPr lang="en-US" dirty="0"/>
          </a:p>
        </p:txBody>
      </p:sp>
      <p:grpSp>
        <p:nvGrpSpPr>
          <p:cNvPr id="8" name="Group 7">
            <a:extLst>
              <a:ext uri="{FF2B5EF4-FFF2-40B4-BE49-F238E27FC236}">
                <a16:creationId xmlns:a16="http://schemas.microsoft.com/office/drawing/2014/main" id="{253D1160-BDC3-D04C-B751-F92B6FF64D50}"/>
              </a:ext>
            </a:extLst>
          </p:cNvPr>
          <p:cNvGrpSpPr/>
          <p:nvPr/>
        </p:nvGrpSpPr>
        <p:grpSpPr>
          <a:xfrm>
            <a:off x="838200" y="2679847"/>
            <a:ext cx="9619445" cy="3970318"/>
            <a:chOff x="838200" y="2679847"/>
            <a:chExt cx="9619445" cy="3970318"/>
          </a:xfrm>
        </p:grpSpPr>
        <p:sp>
          <p:nvSpPr>
            <p:cNvPr id="6" name="TextBox 5">
              <a:extLst>
                <a:ext uri="{FF2B5EF4-FFF2-40B4-BE49-F238E27FC236}">
                  <a16:creationId xmlns:a16="http://schemas.microsoft.com/office/drawing/2014/main" id="{D1736C3F-696E-C04F-8BC8-D73D6E04C4E1}"/>
                </a:ext>
              </a:extLst>
            </p:cNvPr>
            <p:cNvSpPr txBox="1"/>
            <p:nvPr/>
          </p:nvSpPr>
          <p:spPr>
            <a:xfrm>
              <a:off x="838200" y="2679847"/>
              <a:ext cx="9619445" cy="3970318"/>
            </a:xfrm>
            <a:prstGeom prst="rect">
              <a:avLst/>
            </a:prstGeom>
            <a:solidFill>
              <a:schemeClr val="bg1">
                <a:lumMod val="95000"/>
              </a:schemeClr>
            </a:solidFill>
            <a:ln>
              <a:solidFill>
                <a:schemeClr val="tx1"/>
              </a:solidFill>
            </a:ln>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US" dirty="0"/>
                <a:t>#!/bin/bash</a:t>
              </a:r>
            </a:p>
            <a:p>
              <a:endParaRPr lang="en-US" dirty="0"/>
            </a:p>
            <a:p>
              <a:r>
                <a:rPr lang="en-US" dirty="0"/>
                <a:t>#SBATCH --partition=reservation</a:t>
              </a:r>
            </a:p>
            <a:p>
              <a:r>
                <a:rPr lang="en-US" dirty="0"/>
                <a:t>#SBATCH --reservation=</a:t>
              </a:r>
              <a:r>
                <a:rPr lang="en-US" sz="1600" dirty="0"/>
                <a:t>Oct2021cpu</a:t>
              </a:r>
            </a:p>
            <a:p>
              <a:r>
                <a:rPr lang="en-US" dirty="0"/>
                <a:t>#SBATCH --job-name=test</a:t>
              </a:r>
            </a:p>
            <a:p>
              <a:r>
                <a:rPr lang="en-US" dirty="0"/>
                <a:t>#SBATCH --time=00:05:00</a:t>
              </a:r>
            </a:p>
            <a:p>
              <a:r>
                <a:rPr lang="en-US" dirty="0"/>
                <a:t>#SBATCH --nodes=1</a:t>
              </a:r>
            </a:p>
            <a:p>
              <a:r>
                <a:rPr lang="en-US" dirty="0"/>
                <a:t>#SBATCH --</a:t>
              </a:r>
              <a:r>
                <a:rPr lang="en-US" dirty="0" err="1"/>
                <a:t>cpus</a:t>
              </a:r>
              <a:r>
                <a:rPr lang="en-US" dirty="0"/>
                <a:t>-per-task=1</a:t>
              </a:r>
            </a:p>
            <a:p>
              <a:r>
                <a:rPr lang="en-US" dirty="0"/>
                <a:t>#SBATCH --output=%</a:t>
              </a:r>
              <a:r>
                <a:rPr lang="en-US" dirty="0" err="1"/>
                <a:t>j.output</a:t>
              </a:r>
              <a:endParaRPr lang="en-US" dirty="0"/>
            </a:p>
            <a:p>
              <a:r>
                <a:rPr lang="en-US" dirty="0"/>
                <a:t>#SBATCH --error=%</a:t>
              </a:r>
              <a:r>
                <a:rPr lang="en-US" dirty="0" err="1"/>
                <a:t>j.error</a:t>
              </a:r>
              <a:endParaRPr lang="en-US" dirty="0"/>
            </a:p>
            <a:p>
              <a:endParaRPr lang="en-US" dirty="0"/>
            </a:p>
            <a:p>
              <a:endParaRPr lang="en-US" dirty="0"/>
            </a:p>
            <a:p>
              <a:r>
                <a:rPr lang="en-US" dirty="0"/>
                <a:t>echo "HELLO WORLD!” </a:t>
              </a:r>
            </a:p>
            <a:p>
              <a:endParaRPr lang="en-US" dirty="0"/>
            </a:p>
          </p:txBody>
        </p:sp>
        <p:grpSp>
          <p:nvGrpSpPr>
            <p:cNvPr id="14" name="Group 13">
              <a:extLst>
                <a:ext uri="{FF2B5EF4-FFF2-40B4-BE49-F238E27FC236}">
                  <a16:creationId xmlns:a16="http://schemas.microsoft.com/office/drawing/2014/main" id="{8B01F159-9221-A244-809B-5BF0E400DA59}"/>
                </a:ext>
              </a:extLst>
            </p:cNvPr>
            <p:cNvGrpSpPr/>
            <p:nvPr/>
          </p:nvGrpSpPr>
          <p:grpSpPr>
            <a:xfrm>
              <a:off x="2708240" y="2713061"/>
              <a:ext cx="7620311" cy="3612776"/>
              <a:chOff x="2708240" y="2833639"/>
              <a:chExt cx="7620311" cy="3612776"/>
            </a:xfrm>
          </p:grpSpPr>
          <p:sp>
            <p:nvSpPr>
              <p:cNvPr id="4" name="Right Bracket 3">
                <a:extLst>
                  <a:ext uri="{FF2B5EF4-FFF2-40B4-BE49-F238E27FC236}">
                    <a16:creationId xmlns:a16="http://schemas.microsoft.com/office/drawing/2014/main" id="{B2F11CD1-92D6-D94B-8257-E26AEB7BB1BE}"/>
                  </a:ext>
                </a:extLst>
              </p:cNvPr>
              <p:cNvSpPr/>
              <p:nvPr/>
            </p:nvSpPr>
            <p:spPr>
              <a:xfrm>
                <a:off x="5533316" y="3439984"/>
                <a:ext cx="330193" cy="2209570"/>
              </a:xfrm>
              <a:prstGeom prst="rightBracket">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D266D583-AEB1-F145-91CB-3AD4318FAA59}"/>
                  </a:ext>
                </a:extLst>
              </p:cNvPr>
              <p:cNvSpPr txBox="1"/>
              <p:nvPr/>
            </p:nvSpPr>
            <p:spPr>
              <a:xfrm>
                <a:off x="5939716" y="3439984"/>
                <a:ext cx="4388835" cy="2308324"/>
              </a:xfrm>
              <a:prstGeom prst="rect">
                <a:avLst/>
              </a:prstGeom>
              <a:noFill/>
            </p:spPr>
            <p:txBody>
              <a:bodyPr wrap="square" rtlCol="0">
                <a:spAutoFit/>
              </a:bodyPr>
              <a:lstStyle/>
              <a:p>
                <a:r>
                  <a:rPr lang="en-US" dirty="0"/>
                  <a:t>SBATCH directives – </a:t>
                </a:r>
              </a:p>
              <a:p>
                <a:pPr marL="285750" indent="-285750">
                  <a:buFont typeface="Arial" panose="020B0604020202020204" pitchFamily="34" charset="0"/>
                  <a:buChar char="•"/>
                </a:pPr>
                <a:r>
                  <a:rPr lang="en-US" dirty="0"/>
                  <a:t>Tell </a:t>
                </a:r>
                <a:r>
                  <a:rPr lang="en-US" dirty="0" err="1"/>
                  <a:t>Slurm</a:t>
                </a:r>
                <a:r>
                  <a:rPr lang="en-US" dirty="0"/>
                  <a:t> to allocate resources to run a job successfully.</a:t>
                </a:r>
              </a:p>
              <a:p>
                <a:pPr marL="285750" indent="-285750">
                  <a:buFont typeface="Arial" panose="020B0604020202020204" pitchFamily="34" charset="0"/>
                  <a:buChar char="•"/>
                </a:pPr>
                <a:r>
                  <a:rPr lang="en-US" dirty="0"/>
                  <a:t>Partition name where job needs to run.</a:t>
                </a:r>
              </a:p>
              <a:p>
                <a:pPr marL="285750" indent="-285750">
                  <a:buFont typeface="Arial" panose="020B0604020202020204" pitchFamily="34" charset="0"/>
                  <a:buChar char="•"/>
                </a:pPr>
                <a:r>
                  <a:rPr lang="en-US" dirty="0"/>
                  <a:t>Duration for which job is expected to run.</a:t>
                </a:r>
              </a:p>
              <a:p>
                <a:pPr marL="285750" indent="-285750">
                  <a:buFont typeface="Arial" panose="020B0604020202020204" pitchFamily="34" charset="0"/>
                  <a:buChar char="•"/>
                </a:pPr>
                <a:r>
                  <a:rPr lang="en-US" dirty="0"/>
                  <a:t>Number of nodes &amp; CPUs requested.</a:t>
                </a:r>
              </a:p>
              <a:p>
                <a:pPr marL="285750" indent="-285750">
                  <a:buFont typeface="Arial" panose="020B0604020202020204" pitchFamily="34" charset="0"/>
                  <a:buChar char="•"/>
                </a:pPr>
                <a:r>
                  <a:rPr lang="en-US" dirty="0"/>
                  <a:t>Job name and output &amp; error files. </a:t>
                </a:r>
              </a:p>
              <a:p>
                <a:pPr marL="285750" indent="-285750">
                  <a:buFont typeface="Arial" panose="020B0604020202020204" pitchFamily="34" charset="0"/>
                  <a:buChar char="•"/>
                </a:pPr>
                <a:r>
                  <a:rPr lang="en-US" dirty="0"/>
                  <a:t>%j – job ID number</a:t>
                </a:r>
              </a:p>
            </p:txBody>
          </p:sp>
          <p:cxnSp>
            <p:nvCxnSpPr>
              <p:cNvPr id="9" name="Straight Arrow Connector 8">
                <a:extLst>
                  <a:ext uri="{FF2B5EF4-FFF2-40B4-BE49-F238E27FC236}">
                    <a16:creationId xmlns:a16="http://schemas.microsoft.com/office/drawing/2014/main" id="{F2CDC2EF-58D4-7749-8AE1-F292AE2F569C}"/>
                  </a:ext>
                </a:extLst>
              </p:cNvPr>
              <p:cNvCxnSpPr/>
              <p:nvPr/>
            </p:nvCxnSpPr>
            <p:spPr>
              <a:xfrm>
                <a:off x="2708240" y="3000070"/>
                <a:ext cx="964642"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668BE29-EED9-2746-AD5E-DD84FB0F1EE0}"/>
                  </a:ext>
                </a:extLst>
              </p:cNvPr>
              <p:cNvSpPr txBox="1"/>
              <p:nvPr/>
            </p:nvSpPr>
            <p:spPr>
              <a:xfrm>
                <a:off x="3795019" y="2833639"/>
                <a:ext cx="5644882" cy="369332"/>
              </a:xfrm>
              <a:prstGeom prst="rect">
                <a:avLst/>
              </a:prstGeom>
              <a:noFill/>
            </p:spPr>
            <p:txBody>
              <a:bodyPr wrap="square" rtlCol="0">
                <a:spAutoFit/>
              </a:bodyPr>
              <a:lstStyle/>
              <a:p>
                <a:r>
                  <a:rPr lang="en-US" dirty="0"/>
                  <a:t>Shebang – path to Bash interpreter that runs lines in file. </a:t>
                </a:r>
              </a:p>
            </p:txBody>
          </p:sp>
          <p:cxnSp>
            <p:nvCxnSpPr>
              <p:cNvPr id="11" name="Straight Arrow Connector 10">
                <a:extLst>
                  <a:ext uri="{FF2B5EF4-FFF2-40B4-BE49-F238E27FC236}">
                    <a16:creationId xmlns:a16="http://schemas.microsoft.com/office/drawing/2014/main" id="{FFB11E85-F8E4-7B45-ABC4-DC1F4FD63ADE}"/>
                  </a:ext>
                </a:extLst>
              </p:cNvPr>
              <p:cNvCxnSpPr>
                <a:cxnSpLocks/>
              </p:cNvCxnSpPr>
              <p:nvPr/>
            </p:nvCxnSpPr>
            <p:spPr>
              <a:xfrm>
                <a:off x="3724795" y="6271001"/>
                <a:ext cx="68161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A87F17D-9B34-7146-B9D3-DB45216C8AD9}"/>
                  </a:ext>
                </a:extLst>
              </p:cNvPr>
              <p:cNvSpPr txBox="1"/>
              <p:nvPr/>
            </p:nvSpPr>
            <p:spPr>
              <a:xfrm>
                <a:off x="4568177" y="6077083"/>
                <a:ext cx="5323951" cy="369332"/>
              </a:xfrm>
              <a:prstGeom prst="rect">
                <a:avLst/>
              </a:prstGeom>
              <a:noFill/>
            </p:spPr>
            <p:txBody>
              <a:bodyPr wrap="square" rtlCol="0">
                <a:spAutoFit/>
              </a:bodyPr>
              <a:lstStyle/>
              <a:p>
                <a:r>
                  <a:rPr lang="en-US" dirty="0"/>
                  <a:t>Instruction – Bash command to execute when job runs</a:t>
                </a:r>
              </a:p>
            </p:txBody>
          </p:sp>
        </p:grpSp>
      </p:grpSp>
    </p:spTree>
    <p:extLst>
      <p:ext uri="{BB962C8B-B14F-4D97-AF65-F5344CB8AC3E}">
        <p14:creationId xmlns:p14="http://schemas.microsoft.com/office/powerpoint/2010/main" val="3834152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37</a:t>
            </a:fld>
            <a:endParaRPr lang="en-US" dirty="0"/>
          </a:p>
        </p:txBody>
      </p:sp>
      <p:sp>
        <p:nvSpPr>
          <p:cNvPr id="2" name="Rectangle 1">
            <a:extLst>
              <a:ext uri="{FF2B5EF4-FFF2-40B4-BE49-F238E27FC236}">
                <a16:creationId xmlns:a16="http://schemas.microsoft.com/office/drawing/2014/main" id="{6D142A82-EA02-2D47-805E-B3BB8A2CA55C}"/>
              </a:ext>
            </a:extLst>
          </p:cNvPr>
          <p:cNvSpPr/>
          <p:nvPr/>
        </p:nvSpPr>
        <p:spPr>
          <a:xfrm>
            <a:off x="613144" y="1363872"/>
            <a:ext cx="8403266" cy="369332"/>
          </a:xfrm>
          <a:prstGeom prst="rect">
            <a:avLst/>
          </a:prstGeom>
        </p:spPr>
        <p:txBody>
          <a:bodyPr wrap="square">
            <a:spAutoFit/>
          </a:bodyPr>
          <a:lstStyle/>
          <a:p>
            <a:r>
              <a:rPr lang="en-US" dirty="0"/>
              <a:t>1. Create the script file</a:t>
            </a:r>
            <a:endParaRPr lang="en-US" b="1" dirty="0"/>
          </a:p>
        </p:txBody>
      </p:sp>
      <p:sp>
        <p:nvSpPr>
          <p:cNvPr id="6" name="Title 3">
            <a:extLst>
              <a:ext uri="{FF2B5EF4-FFF2-40B4-BE49-F238E27FC236}">
                <a16:creationId xmlns:a16="http://schemas.microsoft.com/office/drawing/2014/main" id="{084E356F-2F07-504B-ADE5-339728690848}"/>
              </a:ext>
            </a:extLst>
          </p:cNvPr>
          <p:cNvSpPr>
            <a:spLocks noGrp="1"/>
          </p:cNvSpPr>
          <p:nvPr>
            <p:ph type="title"/>
          </p:nvPr>
        </p:nvSpPr>
        <p:spPr>
          <a:xfrm>
            <a:off x="838200" y="110295"/>
            <a:ext cx="10515600" cy="1325563"/>
          </a:xfrm>
        </p:spPr>
        <p:txBody>
          <a:bodyPr>
            <a:normAutofit/>
          </a:bodyPr>
          <a:lstStyle/>
          <a:p>
            <a:pPr algn="ctr"/>
            <a:r>
              <a:rPr lang="en-US" sz="4000" b="1" dirty="0"/>
              <a:t>Exercise 2</a:t>
            </a:r>
            <a:br>
              <a:rPr lang="en-US" sz="4000" dirty="0"/>
            </a:br>
            <a:r>
              <a:rPr lang="en-US" sz="3100" dirty="0"/>
              <a:t>Creating the script</a:t>
            </a:r>
            <a:endParaRPr lang="en-US" sz="4000" dirty="0"/>
          </a:p>
        </p:txBody>
      </p:sp>
      <p:sp>
        <p:nvSpPr>
          <p:cNvPr id="8" name="TextBox 7">
            <a:extLst>
              <a:ext uri="{FF2B5EF4-FFF2-40B4-BE49-F238E27FC236}">
                <a16:creationId xmlns:a16="http://schemas.microsoft.com/office/drawing/2014/main" id="{993A12BB-9BEE-704E-9885-8DE6817B5CB1}"/>
              </a:ext>
            </a:extLst>
          </p:cNvPr>
          <p:cNvSpPr txBox="1"/>
          <p:nvPr/>
        </p:nvSpPr>
        <p:spPr>
          <a:xfrm>
            <a:off x="1451544" y="1785647"/>
            <a:ext cx="7317882" cy="369332"/>
          </a:xfrm>
          <a:prstGeom prst="rect">
            <a:avLst/>
          </a:prstGeom>
          <a:solidFill>
            <a:schemeClr val="bg1">
              <a:lumMod val="95000"/>
            </a:schemeClr>
          </a:solidFill>
          <a:ln>
            <a:solidFill>
              <a:schemeClr val="tx1"/>
            </a:solidFill>
          </a:ln>
        </p:spPr>
        <p:txBody>
          <a:bodyPr wrap="square" rtlCol="0">
            <a:spAutoFit/>
          </a:bodyPr>
          <a:lstStyle/>
          <a:p>
            <a:r>
              <a:rPr lang="en-US" dirty="0">
                <a:latin typeface="Courier New" panose="02070309020205020404" pitchFamily="49" charset="0"/>
                <a:cs typeface="Courier New" panose="02070309020205020404" pitchFamily="49" charset="0"/>
              </a:rPr>
              <a:t>$ vi </a:t>
            </a:r>
            <a:r>
              <a:rPr lang="en-US" dirty="0" err="1">
                <a:latin typeface="Courier New" panose="02070309020205020404" pitchFamily="49" charset="0"/>
                <a:cs typeface="Courier New" panose="02070309020205020404" pitchFamily="49" charset="0"/>
              </a:rPr>
              <a:t>sample.bash</a:t>
            </a:r>
            <a:endParaRPr lang="en-US" dirty="0">
              <a:latin typeface="Courier New" panose="02070309020205020404" pitchFamily="49" charset="0"/>
              <a:cs typeface="Courier New" panose="02070309020205020404" pitchFamily="49" charset="0"/>
            </a:endParaRPr>
          </a:p>
        </p:txBody>
      </p:sp>
      <p:sp>
        <p:nvSpPr>
          <p:cNvPr id="4" name="Rectangle 3">
            <a:extLst>
              <a:ext uri="{FF2B5EF4-FFF2-40B4-BE49-F238E27FC236}">
                <a16:creationId xmlns:a16="http://schemas.microsoft.com/office/drawing/2014/main" id="{9933D095-5DD4-C840-9A0D-87BDC8696FF3}"/>
              </a:ext>
            </a:extLst>
          </p:cNvPr>
          <p:cNvSpPr/>
          <p:nvPr/>
        </p:nvSpPr>
        <p:spPr>
          <a:xfrm>
            <a:off x="838200" y="2150962"/>
            <a:ext cx="9782060" cy="646331"/>
          </a:xfrm>
          <a:prstGeom prst="rect">
            <a:avLst/>
          </a:prstGeom>
        </p:spPr>
        <p:txBody>
          <a:bodyPr wrap="square">
            <a:spAutoFit/>
          </a:bodyPr>
          <a:lstStyle/>
          <a:p>
            <a:r>
              <a:rPr lang="en-QA" i="1" dirty="0"/>
              <a:t>press </a:t>
            </a:r>
            <a:r>
              <a:rPr lang="en-QA" b="1" i="1" dirty="0"/>
              <a:t>i</a:t>
            </a:r>
            <a:r>
              <a:rPr lang="en-QA" i="1" dirty="0"/>
              <a:t> </a:t>
            </a:r>
            <a:r>
              <a:rPr lang="en-QA" b="1" i="1" dirty="0"/>
              <a:t>to enter insert mode </a:t>
            </a:r>
            <a:r>
              <a:rPr lang="en-QA" i="1" dirty="0"/>
              <a:t>and </a:t>
            </a:r>
            <a:r>
              <a:rPr lang="en-QA" b="1" i="1" dirty="0"/>
              <a:t>then type </a:t>
            </a:r>
            <a:r>
              <a:rPr lang="en-QA" i="1" dirty="0"/>
              <a:t>the following script into the file. After completing typing, press </a:t>
            </a:r>
            <a:r>
              <a:rPr lang="en-QA" b="1" i="1" dirty="0"/>
              <a:t>ESC</a:t>
            </a:r>
            <a:r>
              <a:rPr lang="en-QA" i="1" dirty="0"/>
              <a:t> </a:t>
            </a:r>
            <a:r>
              <a:rPr lang="en-QA" b="1" i="1" dirty="0"/>
              <a:t>to exit insert mode</a:t>
            </a:r>
            <a:r>
              <a:rPr lang="en-QA" i="1" dirty="0"/>
              <a:t>. Then type </a:t>
            </a:r>
            <a:r>
              <a:rPr lang="en-QA" b="1" i="1" dirty="0"/>
              <a:t>:wq to save and exit</a:t>
            </a:r>
            <a:r>
              <a:rPr lang="en-QA" i="1" dirty="0"/>
              <a:t> the file</a:t>
            </a:r>
          </a:p>
        </p:txBody>
      </p:sp>
      <p:sp>
        <p:nvSpPr>
          <p:cNvPr id="9" name="Rectangle 8">
            <a:extLst>
              <a:ext uri="{FF2B5EF4-FFF2-40B4-BE49-F238E27FC236}">
                <a16:creationId xmlns:a16="http://schemas.microsoft.com/office/drawing/2014/main" id="{03474294-51BE-2D49-AA67-09FED153774F}"/>
              </a:ext>
            </a:extLst>
          </p:cNvPr>
          <p:cNvSpPr/>
          <p:nvPr/>
        </p:nvSpPr>
        <p:spPr>
          <a:xfrm>
            <a:off x="613144" y="2802115"/>
            <a:ext cx="8403266" cy="369332"/>
          </a:xfrm>
          <a:prstGeom prst="rect">
            <a:avLst/>
          </a:prstGeom>
        </p:spPr>
        <p:txBody>
          <a:bodyPr wrap="square">
            <a:spAutoFit/>
          </a:bodyPr>
          <a:lstStyle/>
          <a:p>
            <a:r>
              <a:rPr lang="en-US" dirty="0"/>
              <a:t>2. Contents of the script</a:t>
            </a:r>
            <a:endParaRPr lang="en-US" b="1" dirty="0"/>
          </a:p>
        </p:txBody>
      </p:sp>
      <p:sp>
        <p:nvSpPr>
          <p:cNvPr id="10" name="TextBox 9">
            <a:extLst>
              <a:ext uri="{FF2B5EF4-FFF2-40B4-BE49-F238E27FC236}">
                <a16:creationId xmlns:a16="http://schemas.microsoft.com/office/drawing/2014/main" id="{F0A08EB0-9925-2949-BFDA-F79616947809}"/>
              </a:ext>
            </a:extLst>
          </p:cNvPr>
          <p:cNvSpPr txBox="1"/>
          <p:nvPr/>
        </p:nvSpPr>
        <p:spPr>
          <a:xfrm>
            <a:off x="1451543" y="3176269"/>
            <a:ext cx="7317883" cy="2677656"/>
          </a:xfrm>
          <a:prstGeom prst="rect">
            <a:avLst/>
          </a:prstGeom>
          <a:solidFill>
            <a:schemeClr val="bg1">
              <a:lumMod val="95000"/>
            </a:schemeClr>
          </a:solidFill>
          <a:ln>
            <a:solidFill>
              <a:schemeClr val="tx1"/>
            </a:solidFill>
          </a:ln>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US" sz="1400" dirty="0"/>
              <a:t>#!/bin/bash</a:t>
            </a:r>
          </a:p>
          <a:p>
            <a:endParaRPr lang="en-US" sz="1400" dirty="0"/>
          </a:p>
          <a:p>
            <a:r>
              <a:rPr lang="en-US" sz="1400" dirty="0"/>
              <a:t>#SBATCH --partition=reservation</a:t>
            </a:r>
          </a:p>
          <a:p>
            <a:r>
              <a:rPr lang="en-US" sz="1400" dirty="0"/>
              <a:t>#SBATCH --reservation=</a:t>
            </a:r>
            <a:r>
              <a:rPr lang="en-US" sz="1200" dirty="0"/>
              <a:t>Oct2021cpu</a:t>
            </a:r>
          </a:p>
          <a:p>
            <a:r>
              <a:rPr lang="en-US" sz="1400" dirty="0"/>
              <a:t>#SBATCH --job-name=test</a:t>
            </a:r>
          </a:p>
          <a:p>
            <a:r>
              <a:rPr lang="en-US" sz="1400" dirty="0"/>
              <a:t>#SBATCH --time=00:05:00</a:t>
            </a:r>
          </a:p>
          <a:p>
            <a:r>
              <a:rPr lang="en-US" sz="1400" dirty="0"/>
              <a:t>#SBATCH --nodes=1</a:t>
            </a:r>
          </a:p>
          <a:p>
            <a:r>
              <a:rPr lang="en-US" sz="1400" dirty="0"/>
              <a:t>#SBATCH --</a:t>
            </a:r>
            <a:r>
              <a:rPr lang="en-US" sz="1400" dirty="0" err="1"/>
              <a:t>cpus</a:t>
            </a:r>
            <a:r>
              <a:rPr lang="en-US" sz="1400" dirty="0"/>
              <a:t>-per-task=1</a:t>
            </a:r>
          </a:p>
          <a:p>
            <a:r>
              <a:rPr lang="en-US" sz="1400" dirty="0"/>
              <a:t>#SBATCH --output=%</a:t>
            </a:r>
            <a:r>
              <a:rPr lang="en-US" sz="1400" dirty="0" err="1"/>
              <a:t>j.output</a:t>
            </a:r>
            <a:endParaRPr lang="en-US" sz="1400" dirty="0"/>
          </a:p>
          <a:p>
            <a:r>
              <a:rPr lang="en-US" sz="1400" dirty="0"/>
              <a:t>#SBATCH --error=%</a:t>
            </a:r>
            <a:r>
              <a:rPr lang="en-US" sz="1400" dirty="0" err="1"/>
              <a:t>j.error</a:t>
            </a:r>
            <a:endParaRPr lang="en-US" sz="1400" dirty="0"/>
          </a:p>
          <a:p>
            <a:endParaRPr lang="en-US" sz="1400" dirty="0"/>
          </a:p>
          <a:p>
            <a:r>
              <a:rPr lang="en-US" sz="1400" dirty="0"/>
              <a:t>echo "HELLO WORLD!” </a:t>
            </a:r>
          </a:p>
        </p:txBody>
      </p:sp>
      <p:sp>
        <p:nvSpPr>
          <p:cNvPr id="11" name="Rectangle 10">
            <a:extLst>
              <a:ext uri="{FF2B5EF4-FFF2-40B4-BE49-F238E27FC236}">
                <a16:creationId xmlns:a16="http://schemas.microsoft.com/office/drawing/2014/main" id="{DFFF04B6-1C2B-464C-9962-45D4B17C0151}"/>
              </a:ext>
            </a:extLst>
          </p:cNvPr>
          <p:cNvSpPr/>
          <p:nvPr/>
        </p:nvSpPr>
        <p:spPr>
          <a:xfrm>
            <a:off x="613144" y="5987018"/>
            <a:ext cx="8403266" cy="369332"/>
          </a:xfrm>
          <a:prstGeom prst="rect">
            <a:avLst/>
          </a:prstGeom>
        </p:spPr>
        <p:txBody>
          <a:bodyPr wrap="square">
            <a:spAutoFit/>
          </a:bodyPr>
          <a:lstStyle/>
          <a:p>
            <a:r>
              <a:rPr lang="en-US" dirty="0"/>
              <a:t>3. Run the script from a login node</a:t>
            </a:r>
            <a:endParaRPr lang="en-US" b="1" dirty="0"/>
          </a:p>
        </p:txBody>
      </p:sp>
      <p:sp>
        <p:nvSpPr>
          <p:cNvPr id="12" name="TextBox 11">
            <a:extLst>
              <a:ext uri="{FF2B5EF4-FFF2-40B4-BE49-F238E27FC236}">
                <a16:creationId xmlns:a16="http://schemas.microsoft.com/office/drawing/2014/main" id="{B7544E1B-77E1-B744-8EAC-DBB67524143A}"/>
              </a:ext>
            </a:extLst>
          </p:cNvPr>
          <p:cNvSpPr txBox="1"/>
          <p:nvPr/>
        </p:nvSpPr>
        <p:spPr>
          <a:xfrm>
            <a:off x="1451544" y="6352143"/>
            <a:ext cx="7317882" cy="369332"/>
          </a:xfrm>
          <a:prstGeom prst="rect">
            <a:avLst/>
          </a:prstGeom>
          <a:solidFill>
            <a:schemeClr val="bg1">
              <a:lumMod val="95000"/>
            </a:schemeClr>
          </a:solidFill>
          <a:ln>
            <a:solidFill>
              <a:schemeClr val="tx1"/>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sbatch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sample.bash</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14889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A11A40-D321-1F4A-AF48-0CAB3507B79A}"/>
              </a:ext>
            </a:extLst>
          </p:cNvPr>
          <p:cNvSpPr>
            <a:spLocks noGrp="1"/>
          </p:cNvSpPr>
          <p:nvPr>
            <p:ph idx="1"/>
          </p:nvPr>
        </p:nvSpPr>
        <p:spPr>
          <a:xfrm>
            <a:off x="838200" y="1692000"/>
            <a:ext cx="10515600" cy="4664350"/>
          </a:xfrm>
        </p:spPr>
        <p:txBody>
          <a:bodyPr>
            <a:normAutofit/>
          </a:bodyPr>
          <a:lstStyle/>
          <a:p>
            <a:r>
              <a:rPr lang="en-US" dirty="0"/>
              <a:t>You should see the following output:</a:t>
            </a:r>
            <a:br>
              <a:rPr lang="en-US" dirty="0"/>
            </a:br>
            <a:br>
              <a:rPr lang="en-US" dirty="0"/>
            </a:br>
            <a:endParaRPr lang="en-US" dirty="0"/>
          </a:p>
          <a:p>
            <a:r>
              <a:rPr lang="en-US" dirty="0"/>
              <a:t>When the job finishes, you should have: </a:t>
            </a:r>
            <a:r>
              <a:rPr lang="en-US" i="1" dirty="0" err="1"/>
              <a:t>JOBID.output</a:t>
            </a:r>
            <a:r>
              <a:rPr lang="en-US" i="1" dirty="0"/>
              <a:t> </a:t>
            </a:r>
            <a:r>
              <a:rPr lang="en-US" dirty="0"/>
              <a:t>&amp; </a:t>
            </a:r>
            <a:r>
              <a:rPr lang="en-US" i="1" dirty="0" err="1"/>
              <a:t>JOBID.error</a:t>
            </a:r>
            <a:endParaRPr lang="en-US" i="1" dirty="0"/>
          </a:p>
          <a:p>
            <a:r>
              <a:rPr lang="en-US" dirty="0"/>
              <a:t>If the job completed successfully, </a:t>
            </a:r>
          </a:p>
          <a:p>
            <a:pPr lvl="1"/>
            <a:r>
              <a:rPr lang="en-US" i="1" dirty="0"/>
              <a:t>&lt;</a:t>
            </a:r>
            <a:r>
              <a:rPr lang="en-US" i="1" dirty="0" err="1"/>
              <a:t>jobid</a:t>
            </a:r>
            <a:r>
              <a:rPr lang="en-US" i="1" dirty="0"/>
              <a:t>&gt;.error </a:t>
            </a:r>
            <a:r>
              <a:rPr lang="en-US" dirty="0"/>
              <a:t>should be empty, &amp; </a:t>
            </a:r>
          </a:p>
          <a:p>
            <a:pPr lvl="1"/>
            <a:r>
              <a:rPr lang="en-US" i="1" dirty="0"/>
              <a:t>&lt;</a:t>
            </a:r>
            <a:r>
              <a:rPr lang="en-US" i="1" dirty="0" err="1"/>
              <a:t>jobid</a:t>
            </a:r>
            <a:r>
              <a:rPr lang="en-US" i="1" dirty="0"/>
              <a:t>&gt;.output </a:t>
            </a:r>
            <a:r>
              <a:rPr lang="en-US" dirty="0"/>
              <a:t>should contain the output "Hello World".</a:t>
            </a:r>
          </a:p>
        </p:txBody>
      </p:sp>
      <p:sp>
        <p:nvSpPr>
          <p:cNvPr id="2" name="Title 1">
            <a:extLst>
              <a:ext uri="{FF2B5EF4-FFF2-40B4-BE49-F238E27FC236}">
                <a16:creationId xmlns:a16="http://schemas.microsoft.com/office/drawing/2014/main" id="{3C9A2819-8E41-AA45-BA1A-85D94C4097B3}"/>
              </a:ext>
            </a:extLst>
          </p:cNvPr>
          <p:cNvSpPr>
            <a:spLocks noGrp="1"/>
          </p:cNvSpPr>
          <p:nvPr>
            <p:ph type="title"/>
          </p:nvPr>
        </p:nvSpPr>
        <p:spPr/>
        <p:txBody>
          <a:bodyPr>
            <a:noAutofit/>
          </a:bodyPr>
          <a:lstStyle/>
          <a:p>
            <a:pPr algn="ctr"/>
            <a:r>
              <a:rPr lang="en-US" sz="3600" b="1" dirty="0"/>
              <a:t>Exercise 2</a:t>
            </a:r>
            <a:br>
              <a:rPr lang="en-US" sz="3600" dirty="0"/>
            </a:br>
            <a:r>
              <a:rPr lang="en-US" sz="2800" dirty="0"/>
              <a:t>Submit job using SBATCH</a:t>
            </a:r>
            <a:endParaRPr lang="en-US" sz="2000" dirty="0"/>
          </a:p>
        </p:txBody>
      </p:sp>
      <p:sp>
        <p:nvSpPr>
          <p:cNvPr id="5" name="Slide Number Placeholder 4">
            <a:extLst>
              <a:ext uri="{FF2B5EF4-FFF2-40B4-BE49-F238E27FC236}">
                <a16:creationId xmlns:a16="http://schemas.microsoft.com/office/drawing/2014/main" id="{B495F844-739A-C04C-8F12-A515A81FB1B8}"/>
              </a:ext>
            </a:extLst>
          </p:cNvPr>
          <p:cNvSpPr>
            <a:spLocks noGrp="1"/>
          </p:cNvSpPr>
          <p:nvPr>
            <p:ph type="sldNum" sz="quarter" idx="10"/>
          </p:nvPr>
        </p:nvSpPr>
        <p:spPr/>
        <p:txBody>
          <a:bodyPr/>
          <a:lstStyle/>
          <a:p>
            <a:fld id="{2BE017B6-6466-CA44-A203-DCC007137B39}" type="slidenum">
              <a:rPr lang="en-US" smtClean="0"/>
              <a:pPr/>
              <a:t>38</a:t>
            </a:fld>
            <a:endParaRPr lang="en-US" dirty="0"/>
          </a:p>
        </p:txBody>
      </p:sp>
      <p:sp>
        <p:nvSpPr>
          <p:cNvPr id="7" name="TextBox 6">
            <a:extLst>
              <a:ext uri="{FF2B5EF4-FFF2-40B4-BE49-F238E27FC236}">
                <a16:creationId xmlns:a16="http://schemas.microsoft.com/office/drawing/2014/main" id="{B8F81E11-A2A0-3047-975B-C1DF3084A301}"/>
              </a:ext>
            </a:extLst>
          </p:cNvPr>
          <p:cNvSpPr txBox="1"/>
          <p:nvPr/>
        </p:nvSpPr>
        <p:spPr>
          <a:xfrm>
            <a:off x="1168825" y="2316414"/>
            <a:ext cx="8919146" cy="369332"/>
          </a:xfrm>
          <a:prstGeom prst="rect">
            <a:avLst/>
          </a:prstGeom>
          <a:solidFill>
            <a:schemeClr val="bg1">
              <a:lumMod val="95000"/>
            </a:schemeClr>
          </a:solidFill>
          <a:ln>
            <a:solidFill>
              <a:schemeClr val="tx1"/>
            </a:solidFill>
          </a:ln>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US" dirty="0"/>
              <a:t>$ Submitted batch job &lt;</a:t>
            </a:r>
            <a:r>
              <a:rPr lang="en-US" dirty="0" err="1"/>
              <a:t>jobid</a:t>
            </a:r>
            <a:r>
              <a:rPr lang="en-US" dirty="0"/>
              <a:t>&gt; </a:t>
            </a:r>
          </a:p>
        </p:txBody>
      </p:sp>
    </p:spTree>
    <p:extLst>
      <p:ext uri="{BB962C8B-B14F-4D97-AF65-F5344CB8AC3E}">
        <p14:creationId xmlns:p14="http://schemas.microsoft.com/office/powerpoint/2010/main" val="3156504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39</a:t>
            </a:fld>
            <a:endParaRPr lang="en-US" dirty="0"/>
          </a:p>
        </p:txBody>
      </p:sp>
      <p:sp>
        <p:nvSpPr>
          <p:cNvPr id="2" name="Rectangle 1">
            <a:extLst>
              <a:ext uri="{FF2B5EF4-FFF2-40B4-BE49-F238E27FC236}">
                <a16:creationId xmlns:a16="http://schemas.microsoft.com/office/drawing/2014/main" id="{6D142A82-EA02-2D47-805E-B3BB8A2CA55C}"/>
              </a:ext>
            </a:extLst>
          </p:cNvPr>
          <p:cNvSpPr/>
          <p:nvPr/>
        </p:nvSpPr>
        <p:spPr>
          <a:xfrm>
            <a:off x="613144" y="1473842"/>
            <a:ext cx="8403266" cy="369332"/>
          </a:xfrm>
          <a:prstGeom prst="rect">
            <a:avLst/>
          </a:prstGeom>
        </p:spPr>
        <p:txBody>
          <a:bodyPr wrap="square">
            <a:spAutoFit/>
          </a:bodyPr>
          <a:lstStyle/>
          <a:p>
            <a:r>
              <a:rPr lang="en-US" dirty="0"/>
              <a:t>4.1 See your jobs with </a:t>
            </a:r>
            <a:r>
              <a:rPr lang="en-US" b="1" dirty="0" err="1"/>
              <a:t>squeue</a:t>
            </a:r>
            <a:endParaRPr lang="en-US" b="1" dirty="0"/>
          </a:p>
        </p:txBody>
      </p:sp>
      <p:sp>
        <p:nvSpPr>
          <p:cNvPr id="6" name="Title 3">
            <a:extLst>
              <a:ext uri="{FF2B5EF4-FFF2-40B4-BE49-F238E27FC236}">
                <a16:creationId xmlns:a16="http://schemas.microsoft.com/office/drawing/2014/main" id="{084E356F-2F07-504B-ADE5-339728690848}"/>
              </a:ext>
            </a:extLst>
          </p:cNvPr>
          <p:cNvSpPr>
            <a:spLocks noGrp="1"/>
          </p:cNvSpPr>
          <p:nvPr>
            <p:ph type="title"/>
          </p:nvPr>
        </p:nvSpPr>
        <p:spPr>
          <a:xfrm>
            <a:off x="838200" y="110295"/>
            <a:ext cx="10515600" cy="1325563"/>
          </a:xfrm>
        </p:spPr>
        <p:txBody>
          <a:bodyPr>
            <a:normAutofit/>
          </a:bodyPr>
          <a:lstStyle/>
          <a:p>
            <a:pPr algn="ctr"/>
            <a:r>
              <a:rPr lang="en-US" sz="4000" b="1" dirty="0"/>
              <a:t>Exercise 2</a:t>
            </a:r>
            <a:br>
              <a:rPr lang="en-US" sz="4000" dirty="0"/>
            </a:br>
            <a:r>
              <a:rPr lang="en-US" sz="3100" dirty="0"/>
              <a:t>Monitor your job</a:t>
            </a:r>
            <a:endParaRPr lang="en-US" sz="4000" dirty="0"/>
          </a:p>
        </p:txBody>
      </p:sp>
      <p:pic>
        <p:nvPicPr>
          <p:cNvPr id="7" name="Picture 6">
            <a:extLst>
              <a:ext uri="{FF2B5EF4-FFF2-40B4-BE49-F238E27FC236}">
                <a16:creationId xmlns:a16="http://schemas.microsoft.com/office/drawing/2014/main" id="{FDBC3C1A-448A-D945-945C-85F15C0FBED3}"/>
              </a:ext>
            </a:extLst>
          </p:cNvPr>
          <p:cNvPicPr>
            <a:picLocks noChangeAspect="1"/>
          </p:cNvPicPr>
          <p:nvPr/>
        </p:nvPicPr>
        <p:blipFill rotWithShape="1">
          <a:blip r:embed="rId3"/>
          <a:srcRect t="73521" b="14357"/>
          <a:stretch/>
        </p:blipFill>
        <p:spPr>
          <a:xfrm>
            <a:off x="613144" y="2381694"/>
            <a:ext cx="10388389" cy="786809"/>
          </a:xfrm>
          <a:prstGeom prst="rect">
            <a:avLst/>
          </a:prstGeom>
        </p:spPr>
      </p:pic>
      <p:sp>
        <p:nvSpPr>
          <p:cNvPr id="8" name="TextBox 7">
            <a:extLst>
              <a:ext uri="{FF2B5EF4-FFF2-40B4-BE49-F238E27FC236}">
                <a16:creationId xmlns:a16="http://schemas.microsoft.com/office/drawing/2014/main" id="{993A12BB-9BEE-704E-9885-8DE6817B5CB1}"/>
              </a:ext>
            </a:extLst>
          </p:cNvPr>
          <p:cNvSpPr txBox="1"/>
          <p:nvPr/>
        </p:nvSpPr>
        <p:spPr>
          <a:xfrm>
            <a:off x="1063054" y="4114339"/>
            <a:ext cx="8919146" cy="369332"/>
          </a:xfrm>
          <a:prstGeom prst="rect">
            <a:avLst/>
          </a:prstGeom>
          <a:solidFill>
            <a:schemeClr val="bg1">
              <a:lumMod val="95000"/>
            </a:schemeClr>
          </a:solidFill>
          <a:ln>
            <a:solidFill>
              <a:schemeClr val="tx1"/>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squeue</a:t>
            </a:r>
            <a:r>
              <a:rPr lang="en-US" dirty="0">
                <a:latin typeface="Courier New" panose="02070309020205020404" pitchFamily="49" charset="0"/>
                <a:cs typeface="Courier New" panose="02070309020205020404" pitchFamily="49" charset="0"/>
              </a:rPr>
              <a:t> –u &lt;username&gt;</a:t>
            </a:r>
          </a:p>
        </p:txBody>
      </p:sp>
    </p:spTree>
    <p:extLst>
      <p:ext uri="{BB962C8B-B14F-4D97-AF65-F5344CB8AC3E}">
        <p14:creationId xmlns:p14="http://schemas.microsoft.com/office/powerpoint/2010/main" val="587617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40</a:t>
            </a:fld>
            <a:endParaRPr lang="en-US" dirty="0"/>
          </a:p>
        </p:txBody>
      </p:sp>
      <p:sp>
        <p:nvSpPr>
          <p:cNvPr id="2" name="Rectangle 1">
            <a:extLst>
              <a:ext uri="{FF2B5EF4-FFF2-40B4-BE49-F238E27FC236}">
                <a16:creationId xmlns:a16="http://schemas.microsoft.com/office/drawing/2014/main" id="{6D142A82-EA02-2D47-805E-B3BB8A2CA55C}"/>
              </a:ext>
            </a:extLst>
          </p:cNvPr>
          <p:cNvSpPr/>
          <p:nvPr/>
        </p:nvSpPr>
        <p:spPr>
          <a:xfrm>
            <a:off x="613144" y="1473842"/>
            <a:ext cx="8403266" cy="369332"/>
          </a:xfrm>
          <a:prstGeom prst="rect">
            <a:avLst/>
          </a:prstGeom>
        </p:spPr>
        <p:txBody>
          <a:bodyPr wrap="square">
            <a:spAutoFit/>
          </a:bodyPr>
          <a:lstStyle/>
          <a:p>
            <a:r>
              <a:rPr lang="en-US" dirty="0"/>
              <a:t>4.2. Monitoring your job with </a:t>
            </a:r>
            <a:r>
              <a:rPr lang="en-US" b="1" dirty="0" err="1"/>
              <a:t>scontrol</a:t>
            </a:r>
            <a:endParaRPr lang="en-US" b="1" dirty="0"/>
          </a:p>
        </p:txBody>
      </p:sp>
      <p:sp>
        <p:nvSpPr>
          <p:cNvPr id="6" name="Title 3">
            <a:extLst>
              <a:ext uri="{FF2B5EF4-FFF2-40B4-BE49-F238E27FC236}">
                <a16:creationId xmlns:a16="http://schemas.microsoft.com/office/drawing/2014/main" id="{084E356F-2F07-504B-ADE5-339728690848}"/>
              </a:ext>
            </a:extLst>
          </p:cNvPr>
          <p:cNvSpPr>
            <a:spLocks noGrp="1"/>
          </p:cNvSpPr>
          <p:nvPr>
            <p:ph type="title"/>
          </p:nvPr>
        </p:nvSpPr>
        <p:spPr>
          <a:xfrm>
            <a:off x="838200" y="110295"/>
            <a:ext cx="10515600" cy="1325563"/>
          </a:xfrm>
        </p:spPr>
        <p:txBody>
          <a:bodyPr>
            <a:normAutofit/>
          </a:bodyPr>
          <a:lstStyle/>
          <a:p>
            <a:pPr algn="ctr"/>
            <a:r>
              <a:rPr lang="en-US" sz="4000" b="1" dirty="0"/>
              <a:t>Exercise 2</a:t>
            </a:r>
            <a:br>
              <a:rPr lang="en-US" sz="4000" dirty="0"/>
            </a:br>
            <a:r>
              <a:rPr lang="en-US" sz="3100" dirty="0"/>
              <a:t>See job details</a:t>
            </a:r>
            <a:endParaRPr lang="en-US" sz="4000" dirty="0"/>
          </a:p>
        </p:txBody>
      </p:sp>
      <p:pic>
        <p:nvPicPr>
          <p:cNvPr id="7" name="Picture 6">
            <a:extLst>
              <a:ext uri="{FF2B5EF4-FFF2-40B4-BE49-F238E27FC236}">
                <a16:creationId xmlns:a16="http://schemas.microsoft.com/office/drawing/2014/main" id="{FDBC3C1A-448A-D945-945C-85F15C0FBED3}"/>
              </a:ext>
            </a:extLst>
          </p:cNvPr>
          <p:cNvPicPr>
            <a:picLocks noChangeAspect="1"/>
          </p:cNvPicPr>
          <p:nvPr/>
        </p:nvPicPr>
        <p:blipFill rotWithShape="1">
          <a:blip r:embed="rId3"/>
          <a:srcRect t="-1" b="24792"/>
          <a:stretch/>
        </p:blipFill>
        <p:spPr>
          <a:xfrm>
            <a:off x="1901747" y="1881158"/>
            <a:ext cx="7454904" cy="3503000"/>
          </a:xfrm>
          <a:prstGeom prst="rect">
            <a:avLst/>
          </a:prstGeom>
        </p:spPr>
      </p:pic>
      <p:sp>
        <p:nvSpPr>
          <p:cNvPr id="8" name="TextBox 7">
            <a:extLst>
              <a:ext uri="{FF2B5EF4-FFF2-40B4-BE49-F238E27FC236}">
                <a16:creationId xmlns:a16="http://schemas.microsoft.com/office/drawing/2014/main" id="{993A12BB-9BEE-704E-9885-8DE6817B5CB1}"/>
              </a:ext>
            </a:extLst>
          </p:cNvPr>
          <p:cNvSpPr txBox="1"/>
          <p:nvPr/>
        </p:nvSpPr>
        <p:spPr>
          <a:xfrm>
            <a:off x="1063054" y="5685588"/>
            <a:ext cx="8919146" cy="369332"/>
          </a:xfrm>
          <a:prstGeom prst="rect">
            <a:avLst/>
          </a:prstGeom>
          <a:solidFill>
            <a:schemeClr val="bg1">
              <a:lumMod val="95000"/>
            </a:schemeClr>
          </a:solidFill>
          <a:ln>
            <a:solidFill>
              <a:schemeClr val="tx1"/>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scontrol</a:t>
            </a:r>
            <a:r>
              <a:rPr lang="en-US" dirty="0">
                <a:latin typeface="Courier New" panose="02070309020205020404" pitchFamily="49" charset="0"/>
                <a:cs typeface="Courier New" panose="02070309020205020404" pitchFamily="49" charset="0"/>
              </a:rPr>
              <a:t> show </a:t>
            </a:r>
            <a:r>
              <a:rPr lang="en-US" dirty="0" err="1">
                <a:latin typeface="Courier New" panose="02070309020205020404" pitchFamily="49" charset="0"/>
                <a:cs typeface="Courier New" panose="02070309020205020404" pitchFamily="49" charset="0"/>
              </a:rPr>
              <a:t>jobid</a:t>
            </a:r>
            <a:r>
              <a:rPr lang="en-US" dirty="0">
                <a:latin typeface="Courier New" panose="02070309020205020404" pitchFamily="49" charset="0"/>
                <a:cs typeface="Courier New" panose="02070309020205020404" pitchFamily="49" charset="0"/>
              </a:rPr>
              <a:t> -d &lt;</a:t>
            </a:r>
            <a:r>
              <a:rPr lang="en-US" dirty="0" err="1">
                <a:latin typeface="Courier New" panose="02070309020205020404" pitchFamily="49" charset="0"/>
                <a:cs typeface="Courier New" panose="02070309020205020404" pitchFamily="49" charset="0"/>
              </a:rPr>
              <a:t>job_id</a:t>
            </a:r>
            <a:r>
              <a:rPr lang="en-US" dirty="0">
                <a:latin typeface="Courier New" panose="02070309020205020404" pitchFamily="49" charset="0"/>
                <a:cs typeface="Courier New" panose="02070309020205020404" pitchFamily="49" charset="0"/>
              </a:rPr>
              <a:t>&gt;</a:t>
            </a:r>
          </a:p>
        </p:txBody>
      </p:sp>
      <p:sp>
        <p:nvSpPr>
          <p:cNvPr id="9" name="Rounded Rectangle 8">
            <a:extLst>
              <a:ext uri="{FF2B5EF4-FFF2-40B4-BE49-F238E27FC236}">
                <a16:creationId xmlns:a16="http://schemas.microsoft.com/office/drawing/2014/main" id="{2072EAA6-B665-2C46-85F0-834C5A5E6188}"/>
              </a:ext>
            </a:extLst>
          </p:cNvPr>
          <p:cNvSpPr/>
          <p:nvPr/>
        </p:nvSpPr>
        <p:spPr>
          <a:xfrm>
            <a:off x="2115879" y="2466752"/>
            <a:ext cx="3891516" cy="2917406"/>
          </a:xfrm>
          <a:prstGeom prst="roundRect">
            <a:avLst/>
          </a:prstGeom>
          <a:noFill/>
          <a:ln cap="flat">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QA"/>
          </a:p>
        </p:txBody>
      </p:sp>
    </p:spTree>
    <p:extLst>
      <p:ext uri="{BB962C8B-B14F-4D97-AF65-F5344CB8AC3E}">
        <p14:creationId xmlns:p14="http://schemas.microsoft.com/office/powerpoint/2010/main" val="3749257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41</a:t>
            </a:fld>
            <a:endParaRPr lang="en-US" dirty="0"/>
          </a:p>
        </p:txBody>
      </p:sp>
      <p:sp>
        <p:nvSpPr>
          <p:cNvPr id="2" name="Rectangle 1">
            <a:extLst>
              <a:ext uri="{FF2B5EF4-FFF2-40B4-BE49-F238E27FC236}">
                <a16:creationId xmlns:a16="http://schemas.microsoft.com/office/drawing/2014/main" id="{6D142A82-EA02-2D47-805E-B3BB8A2CA55C}"/>
              </a:ext>
            </a:extLst>
          </p:cNvPr>
          <p:cNvSpPr/>
          <p:nvPr/>
        </p:nvSpPr>
        <p:spPr>
          <a:xfrm>
            <a:off x="613144" y="1473842"/>
            <a:ext cx="8403266" cy="369332"/>
          </a:xfrm>
          <a:prstGeom prst="rect">
            <a:avLst/>
          </a:prstGeom>
        </p:spPr>
        <p:txBody>
          <a:bodyPr wrap="square">
            <a:spAutoFit/>
          </a:bodyPr>
          <a:lstStyle/>
          <a:p>
            <a:r>
              <a:rPr lang="en-US" dirty="0"/>
              <a:t>4.3. </a:t>
            </a:r>
            <a:r>
              <a:rPr lang="en-US" b="1" dirty="0" err="1"/>
              <a:t>seff</a:t>
            </a:r>
            <a:r>
              <a:rPr lang="en-US" dirty="0"/>
              <a:t> (to see the computational efficiency of your calculations)</a:t>
            </a:r>
          </a:p>
        </p:txBody>
      </p:sp>
      <p:sp>
        <p:nvSpPr>
          <p:cNvPr id="6" name="Title 3">
            <a:extLst>
              <a:ext uri="{FF2B5EF4-FFF2-40B4-BE49-F238E27FC236}">
                <a16:creationId xmlns:a16="http://schemas.microsoft.com/office/drawing/2014/main" id="{084E356F-2F07-504B-ADE5-339728690848}"/>
              </a:ext>
            </a:extLst>
          </p:cNvPr>
          <p:cNvSpPr>
            <a:spLocks noGrp="1"/>
          </p:cNvSpPr>
          <p:nvPr>
            <p:ph type="title"/>
          </p:nvPr>
        </p:nvSpPr>
        <p:spPr>
          <a:xfrm>
            <a:off x="838200" y="110295"/>
            <a:ext cx="10515600" cy="1325563"/>
          </a:xfrm>
        </p:spPr>
        <p:txBody>
          <a:bodyPr>
            <a:normAutofit/>
          </a:bodyPr>
          <a:lstStyle/>
          <a:p>
            <a:pPr algn="ctr"/>
            <a:r>
              <a:rPr lang="en-US" sz="4000" b="1" dirty="0"/>
              <a:t>Exercise 2</a:t>
            </a:r>
            <a:br>
              <a:rPr lang="en-US" sz="4000" dirty="0"/>
            </a:br>
            <a:r>
              <a:rPr lang="en-US" sz="3100" dirty="0"/>
              <a:t>See job efficiency</a:t>
            </a:r>
            <a:endParaRPr lang="en-US" sz="4000" dirty="0"/>
          </a:p>
        </p:txBody>
      </p:sp>
      <p:pic>
        <p:nvPicPr>
          <p:cNvPr id="7" name="Picture 6">
            <a:extLst>
              <a:ext uri="{FF2B5EF4-FFF2-40B4-BE49-F238E27FC236}">
                <a16:creationId xmlns:a16="http://schemas.microsoft.com/office/drawing/2014/main" id="{FDBC3C1A-448A-D945-945C-85F15C0FBED3}"/>
              </a:ext>
            </a:extLst>
          </p:cNvPr>
          <p:cNvPicPr>
            <a:picLocks noChangeAspect="1"/>
          </p:cNvPicPr>
          <p:nvPr/>
        </p:nvPicPr>
        <p:blipFill rotWithShape="1">
          <a:blip r:embed="rId3"/>
          <a:srcRect b="24764"/>
          <a:stretch/>
        </p:blipFill>
        <p:spPr>
          <a:xfrm>
            <a:off x="1901747" y="1883730"/>
            <a:ext cx="7454904" cy="3500428"/>
          </a:xfrm>
          <a:prstGeom prst="rect">
            <a:avLst/>
          </a:prstGeom>
        </p:spPr>
      </p:pic>
      <p:sp>
        <p:nvSpPr>
          <p:cNvPr id="8" name="TextBox 7">
            <a:extLst>
              <a:ext uri="{FF2B5EF4-FFF2-40B4-BE49-F238E27FC236}">
                <a16:creationId xmlns:a16="http://schemas.microsoft.com/office/drawing/2014/main" id="{4E899207-AAC8-1A48-BBD1-B1B44D789035}"/>
              </a:ext>
            </a:extLst>
          </p:cNvPr>
          <p:cNvSpPr txBox="1"/>
          <p:nvPr/>
        </p:nvSpPr>
        <p:spPr>
          <a:xfrm>
            <a:off x="1063054" y="5728243"/>
            <a:ext cx="8919146" cy="369332"/>
          </a:xfrm>
          <a:prstGeom prst="rect">
            <a:avLst/>
          </a:prstGeom>
          <a:solidFill>
            <a:schemeClr val="bg1">
              <a:lumMod val="95000"/>
            </a:schemeClr>
          </a:solidFill>
          <a:ln>
            <a:solidFill>
              <a:schemeClr val="tx1"/>
            </a:solidFill>
          </a:ln>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US" dirty="0"/>
              <a:t>$ </a:t>
            </a:r>
            <a:r>
              <a:rPr lang="en-US" dirty="0" err="1"/>
              <a:t>seff</a:t>
            </a:r>
            <a:r>
              <a:rPr lang="en-US" dirty="0"/>
              <a:t> &lt;</a:t>
            </a:r>
            <a:r>
              <a:rPr lang="en-US" dirty="0" err="1"/>
              <a:t>job_id</a:t>
            </a:r>
            <a:r>
              <a:rPr lang="en-US" dirty="0"/>
              <a:t>&gt;</a:t>
            </a:r>
          </a:p>
        </p:txBody>
      </p:sp>
      <p:sp>
        <p:nvSpPr>
          <p:cNvPr id="9" name="Rounded Rectangle 8">
            <a:extLst>
              <a:ext uri="{FF2B5EF4-FFF2-40B4-BE49-F238E27FC236}">
                <a16:creationId xmlns:a16="http://schemas.microsoft.com/office/drawing/2014/main" id="{D8D8C6E2-D066-964A-939A-9D7C0A98A2CB}"/>
              </a:ext>
            </a:extLst>
          </p:cNvPr>
          <p:cNvSpPr/>
          <p:nvPr/>
        </p:nvSpPr>
        <p:spPr>
          <a:xfrm>
            <a:off x="2115879" y="2466753"/>
            <a:ext cx="3498112" cy="129717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QA"/>
          </a:p>
        </p:txBody>
      </p:sp>
    </p:spTree>
    <p:extLst>
      <p:ext uri="{BB962C8B-B14F-4D97-AF65-F5344CB8AC3E}">
        <p14:creationId xmlns:p14="http://schemas.microsoft.com/office/powerpoint/2010/main" val="2695734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Discovery cluster</a:t>
            </a:r>
          </a:p>
        </p:txBody>
      </p:sp>
      <p:sp>
        <p:nvSpPr>
          <p:cNvPr id="6" name="Content Placeholder 5"/>
          <p:cNvSpPr>
            <a:spLocks noGrp="1"/>
          </p:cNvSpPr>
          <p:nvPr>
            <p:ph sz="half" idx="1"/>
          </p:nvPr>
        </p:nvSpPr>
        <p:spPr>
          <a:xfrm>
            <a:off x="51515" y="1825625"/>
            <a:ext cx="5980090" cy="4895850"/>
          </a:xfrm>
        </p:spPr>
        <p:txBody>
          <a:bodyPr>
            <a:normAutofit/>
          </a:bodyPr>
          <a:lstStyle/>
          <a:p>
            <a:r>
              <a:rPr lang="en-US" dirty="0" err="1"/>
              <a:t>Northeastern’s</a:t>
            </a:r>
            <a:r>
              <a:rPr lang="en-US" dirty="0"/>
              <a:t> high performance computing cluster, located in MGHPCC (Holyoke, MA). </a:t>
            </a:r>
            <a:r>
              <a:rPr lang="en-US" dirty="0">
                <a:hlinkClick r:id="rId3"/>
              </a:rPr>
              <a:t>https://www.mghpcc.org/</a:t>
            </a:r>
            <a:endParaRPr lang="en-US" dirty="0"/>
          </a:p>
          <a:p>
            <a:r>
              <a:rPr lang="en-US" dirty="0"/>
              <a:t>25k+ public CPU cores, over 200 GPUs, &amp; 1200 nodes.</a:t>
            </a:r>
          </a:p>
          <a:p>
            <a:r>
              <a:rPr lang="en-US" dirty="0"/>
              <a:t>Connected to Northeastern via 10 Gbps Ethernet (</a:t>
            </a:r>
            <a:r>
              <a:rPr lang="en-US" dirty="0" err="1"/>
              <a:t>GbE</a:t>
            </a:r>
            <a:r>
              <a:rPr lang="en-US" dirty="0"/>
              <a:t>) for high-speed data transfer. </a:t>
            </a:r>
          </a:p>
          <a:p>
            <a:r>
              <a:rPr lang="en-US" dirty="0"/>
              <a:t>Active, archive, secure, and cloud storage solutions.</a:t>
            </a:r>
          </a:p>
        </p:txBody>
      </p:sp>
      <p:sp>
        <p:nvSpPr>
          <p:cNvPr id="4" name="Slide Number Placeholder 3"/>
          <p:cNvSpPr>
            <a:spLocks noGrp="1"/>
          </p:cNvSpPr>
          <p:nvPr>
            <p:ph type="sldNum" sz="quarter" idx="10"/>
          </p:nvPr>
        </p:nvSpPr>
        <p:spPr/>
        <p:txBody>
          <a:bodyPr/>
          <a:lstStyle/>
          <a:p>
            <a:fld id="{2BE017B6-6466-CA44-A203-DCC007137B39}" type="slidenum">
              <a:rPr lang="en-US" smtClean="0"/>
              <a:pPr/>
              <a:t>6</a:t>
            </a:fld>
            <a:endParaRPr lang="en-US" dirty="0"/>
          </a:p>
        </p:txBody>
      </p:sp>
      <p:pic>
        <p:nvPicPr>
          <p:cNvPr id="7" name="Content Placeholder 5"/>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502683" y="1237739"/>
            <a:ext cx="5181600" cy="3886200"/>
          </a:xfrm>
        </p:spPr>
      </p:pic>
    </p:spTree>
    <p:extLst>
      <p:ext uri="{BB962C8B-B14F-4D97-AF65-F5344CB8AC3E}">
        <p14:creationId xmlns:p14="http://schemas.microsoft.com/office/powerpoint/2010/main" val="36333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816081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C91B78-E08E-7346-BC45-4D93C4E812CF}"/>
              </a:ext>
            </a:extLst>
          </p:cNvPr>
          <p:cNvSpPr>
            <a:spLocks noGrp="1"/>
          </p:cNvSpPr>
          <p:nvPr>
            <p:ph type="title"/>
          </p:nvPr>
        </p:nvSpPr>
        <p:spPr>
          <a:xfrm>
            <a:off x="838200" y="2766218"/>
            <a:ext cx="10515600" cy="1325563"/>
          </a:xfrm>
        </p:spPr>
        <p:txBody>
          <a:bodyPr/>
          <a:lstStyle/>
          <a:p>
            <a:pPr algn="ctr"/>
            <a:r>
              <a:rPr lang="en-US" dirty="0"/>
              <a:t>Supplemental Material</a:t>
            </a:r>
          </a:p>
        </p:txBody>
      </p:sp>
      <p:sp>
        <p:nvSpPr>
          <p:cNvPr id="4" name="Slide Number Placeholder 3">
            <a:extLst>
              <a:ext uri="{FF2B5EF4-FFF2-40B4-BE49-F238E27FC236}">
                <a16:creationId xmlns:a16="http://schemas.microsoft.com/office/drawing/2014/main" id="{76DE2191-A93E-A041-B6A2-89125A44B145}"/>
              </a:ext>
            </a:extLst>
          </p:cNvPr>
          <p:cNvSpPr>
            <a:spLocks noGrp="1"/>
          </p:cNvSpPr>
          <p:nvPr>
            <p:ph type="sldNum" sz="quarter" idx="4"/>
          </p:nvPr>
        </p:nvSpPr>
        <p:spPr/>
        <p:txBody>
          <a:bodyPr/>
          <a:lstStyle/>
          <a:p>
            <a:fld id="{2BE017B6-6466-CA44-A203-DCC007137B39}" type="slidenum">
              <a:rPr lang="en-US" smtClean="0"/>
              <a:pPr/>
              <a:t>43</a:t>
            </a:fld>
            <a:endParaRPr lang="en-US" dirty="0"/>
          </a:p>
        </p:txBody>
      </p:sp>
    </p:spTree>
    <p:extLst>
      <p:ext uri="{BB962C8B-B14F-4D97-AF65-F5344CB8AC3E}">
        <p14:creationId xmlns:p14="http://schemas.microsoft.com/office/powerpoint/2010/main" val="343615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FAD49D4-4427-7B4F-AE1A-8CE99CE43C83}"/>
              </a:ext>
            </a:extLst>
          </p:cNvPr>
          <p:cNvSpPr>
            <a:spLocks noGrp="1"/>
          </p:cNvSpPr>
          <p:nvPr>
            <p:ph idx="1"/>
          </p:nvPr>
        </p:nvSpPr>
        <p:spPr>
          <a:xfrm>
            <a:off x="838200" y="1692001"/>
            <a:ext cx="10515600" cy="3408034"/>
          </a:xfrm>
        </p:spPr>
        <p:txBody>
          <a:bodyPr>
            <a:normAutofit/>
          </a:bodyPr>
          <a:lstStyle/>
          <a:p>
            <a:r>
              <a:rPr lang="en-US" dirty="0"/>
              <a:t>All NVIDIA GPUs on Discovery.</a:t>
            </a:r>
          </a:p>
          <a:p>
            <a:r>
              <a:rPr lang="en-US" dirty="0"/>
              <a:t>Range from K40 to T4.</a:t>
            </a:r>
          </a:p>
          <a:p>
            <a:r>
              <a:rPr lang="en-US" dirty="0">
                <a:hlinkClick r:id="rId3"/>
              </a:rPr>
              <a:t>https://rc-docs.northeastern.edu/en/latest/using-discovery/workingwithgpu.html</a:t>
            </a:r>
            <a:endParaRPr lang="en-US" dirty="0"/>
          </a:p>
          <a:p>
            <a:r>
              <a:rPr lang="en-US" dirty="0"/>
              <a:t>Access </a:t>
            </a:r>
            <a:r>
              <a:rPr lang="en-US" i="1" dirty="0" err="1"/>
              <a:t>gpu</a:t>
            </a:r>
            <a:r>
              <a:rPr lang="en-US" dirty="0"/>
              <a:t> partition using </a:t>
            </a:r>
            <a:r>
              <a:rPr lang="en-US" b="1" i="1" dirty="0"/>
              <a:t>--</a:t>
            </a:r>
            <a:r>
              <a:rPr lang="en-US" b="1" i="1" dirty="0" err="1"/>
              <a:t>gres</a:t>
            </a:r>
            <a:r>
              <a:rPr lang="en-US" b="1" i="1" dirty="0"/>
              <a:t>=</a:t>
            </a:r>
            <a:r>
              <a:rPr lang="en-US" dirty="0"/>
              <a:t> flag while running </a:t>
            </a:r>
            <a:r>
              <a:rPr lang="en-US" b="1" dirty="0" err="1"/>
              <a:t>srun</a:t>
            </a:r>
            <a:r>
              <a:rPr lang="en-US" dirty="0"/>
              <a:t> or </a:t>
            </a:r>
            <a:r>
              <a:rPr lang="en-US" b="1" dirty="0" err="1"/>
              <a:t>sbatch</a:t>
            </a:r>
            <a:r>
              <a:rPr lang="en-US" dirty="0"/>
              <a:t>. </a:t>
            </a:r>
          </a:p>
          <a:p>
            <a:endParaRPr lang="en-US" dirty="0"/>
          </a:p>
        </p:txBody>
      </p:sp>
      <p:sp>
        <p:nvSpPr>
          <p:cNvPr id="5" name="Title 4">
            <a:extLst>
              <a:ext uri="{FF2B5EF4-FFF2-40B4-BE49-F238E27FC236}">
                <a16:creationId xmlns:a16="http://schemas.microsoft.com/office/drawing/2014/main" id="{FEBB9529-A771-4A4E-83FB-CE1B3EA17800}"/>
              </a:ext>
            </a:extLst>
          </p:cNvPr>
          <p:cNvSpPr>
            <a:spLocks noGrp="1"/>
          </p:cNvSpPr>
          <p:nvPr>
            <p:ph type="title"/>
          </p:nvPr>
        </p:nvSpPr>
        <p:spPr/>
        <p:txBody>
          <a:bodyPr/>
          <a:lstStyle/>
          <a:p>
            <a:r>
              <a:rPr lang="en-US" dirty="0"/>
              <a:t>GPUs on Discovery</a:t>
            </a:r>
          </a:p>
        </p:txBody>
      </p:sp>
      <p:sp>
        <p:nvSpPr>
          <p:cNvPr id="3" name="Slide Number Placeholder 2">
            <a:extLst>
              <a:ext uri="{FF2B5EF4-FFF2-40B4-BE49-F238E27FC236}">
                <a16:creationId xmlns:a16="http://schemas.microsoft.com/office/drawing/2014/main" id="{D8096B04-725A-114B-AA9A-945BBB0DEEC7}"/>
              </a:ext>
            </a:extLst>
          </p:cNvPr>
          <p:cNvSpPr>
            <a:spLocks noGrp="1"/>
          </p:cNvSpPr>
          <p:nvPr>
            <p:ph type="sldNum" sz="quarter" idx="4"/>
          </p:nvPr>
        </p:nvSpPr>
        <p:spPr/>
        <p:txBody>
          <a:bodyPr/>
          <a:lstStyle/>
          <a:p>
            <a:fld id="{2BE017B6-6466-CA44-A203-DCC007137B39}" type="slidenum">
              <a:rPr lang="en-US" smtClean="0"/>
              <a:pPr/>
              <a:t>44</a:t>
            </a:fld>
            <a:endParaRPr lang="en-US" dirty="0"/>
          </a:p>
        </p:txBody>
      </p:sp>
    </p:spTree>
    <p:extLst>
      <p:ext uri="{BB962C8B-B14F-4D97-AF65-F5344CB8AC3E}">
        <p14:creationId xmlns:p14="http://schemas.microsoft.com/office/powerpoint/2010/main" val="559920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45</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Other Partitions on Discovery</a:t>
            </a:r>
            <a:endParaRPr lang="en-US" sz="4000" dirty="0"/>
          </a:p>
        </p:txBody>
      </p:sp>
      <p:sp>
        <p:nvSpPr>
          <p:cNvPr id="7" name="Rectangle 6">
            <a:extLst>
              <a:ext uri="{FF2B5EF4-FFF2-40B4-BE49-F238E27FC236}">
                <a16:creationId xmlns:a16="http://schemas.microsoft.com/office/drawing/2014/main" id="{E0EF0E37-CF49-564C-AD21-38D631C4D203}"/>
              </a:ext>
            </a:extLst>
          </p:cNvPr>
          <p:cNvSpPr/>
          <p:nvPr/>
        </p:nvSpPr>
        <p:spPr>
          <a:xfrm>
            <a:off x="838200" y="2009329"/>
            <a:ext cx="6020046" cy="646331"/>
          </a:xfrm>
          <a:prstGeom prst="rect">
            <a:avLst/>
          </a:prstGeom>
        </p:spPr>
        <p:txBody>
          <a:bodyPr wrap="none">
            <a:spAutoFit/>
          </a:bodyPr>
          <a:lstStyle/>
          <a:p>
            <a:pPr marL="285750" indent="-285750">
              <a:buFont typeface="Arial" panose="020B0604020202020204" pitchFamily="34" charset="0"/>
              <a:buChar char="•"/>
            </a:pPr>
            <a:r>
              <a:rPr lang="en-QA" dirty="0"/>
              <a:t>Customized partitions for various groups as per PI’s request</a:t>
            </a:r>
          </a:p>
          <a:p>
            <a:pPr marL="742950" lvl="1" indent="-285750">
              <a:buFont typeface="Arial" panose="020B0604020202020204" pitchFamily="34" charset="0"/>
              <a:buChar char="•"/>
            </a:pPr>
            <a:r>
              <a:rPr lang="en-QA" dirty="0"/>
              <a:t>Use the command “sinfo” to see the complete list</a:t>
            </a:r>
          </a:p>
        </p:txBody>
      </p:sp>
      <p:pic>
        <p:nvPicPr>
          <p:cNvPr id="2" name="Picture 1">
            <a:extLst>
              <a:ext uri="{FF2B5EF4-FFF2-40B4-BE49-F238E27FC236}">
                <a16:creationId xmlns:a16="http://schemas.microsoft.com/office/drawing/2014/main" id="{82F23F77-7A4B-894A-8919-4E8E4BB3F7A2}"/>
              </a:ext>
            </a:extLst>
          </p:cNvPr>
          <p:cNvPicPr>
            <a:picLocks noChangeAspect="1"/>
          </p:cNvPicPr>
          <p:nvPr/>
        </p:nvPicPr>
        <p:blipFill>
          <a:blip r:embed="rId3"/>
          <a:stretch>
            <a:fillRect/>
          </a:stretch>
        </p:blipFill>
        <p:spPr>
          <a:xfrm>
            <a:off x="2295869" y="2655660"/>
            <a:ext cx="6114485" cy="3821553"/>
          </a:xfrm>
          <a:prstGeom prst="rect">
            <a:avLst/>
          </a:prstGeom>
        </p:spPr>
      </p:pic>
    </p:spTree>
    <p:extLst>
      <p:ext uri="{BB962C8B-B14F-4D97-AF65-F5344CB8AC3E}">
        <p14:creationId xmlns:p14="http://schemas.microsoft.com/office/powerpoint/2010/main" val="2322874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46</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DATA TRANSFER ON DISCOVERY</a:t>
            </a:r>
            <a:endParaRPr lang="en-US" sz="4000" dirty="0"/>
          </a:p>
        </p:txBody>
      </p:sp>
      <p:graphicFrame>
        <p:nvGraphicFramePr>
          <p:cNvPr id="4" name="Table 3">
            <a:extLst>
              <a:ext uri="{FF2B5EF4-FFF2-40B4-BE49-F238E27FC236}">
                <a16:creationId xmlns:a16="http://schemas.microsoft.com/office/drawing/2014/main" id="{69D478AA-A2D2-D348-8E0D-A93AEE733CD9}"/>
              </a:ext>
            </a:extLst>
          </p:cNvPr>
          <p:cNvGraphicFramePr>
            <a:graphicFrameLocks noGrp="1"/>
          </p:cNvGraphicFramePr>
          <p:nvPr/>
        </p:nvGraphicFramePr>
        <p:xfrm>
          <a:off x="912628" y="1691465"/>
          <a:ext cx="5914656" cy="2058132"/>
        </p:xfrm>
        <a:graphic>
          <a:graphicData uri="http://schemas.openxmlformats.org/drawingml/2006/table">
            <a:tbl>
              <a:tblPr>
                <a:tableStyleId>{D03447BB-5D67-496B-8E87-E561075AD55C}</a:tableStyleId>
              </a:tblPr>
              <a:tblGrid>
                <a:gridCol w="1083315">
                  <a:extLst>
                    <a:ext uri="{9D8B030D-6E8A-4147-A177-3AD203B41FA5}">
                      <a16:colId xmlns:a16="http://schemas.microsoft.com/office/drawing/2014/main" val="1523732892"/>
                    </a:ext>
                  </a:extLst>
                </a:gridCol>
                <a:gridCol w="4831341">
                  <a:extLst>
                    <a:ext uri="{9D8B030D-6E8A-4147-A177-3AD203B41FA5}">
                      <a16:colId xmlns:a16="http://schemas.microsoft.com/office/drawing/2014/main" val="3969631352"/>
                    </a:ext>
                  </a:extLst>
                </a:gridCol>
              </a:tblGrid>
              <a:tr h="343022">
                <a:tc rowSpan="3">
                  <a:txBody>
                    <a:bodyPr/>
                    <a:lstStyle/>
                    <a:p>
                      <a:pPr algn="ctr" fontAlgn="ctr"/>
                      <a:r>
                        <a:rPr lang="en-US" sz="1600" u="none" strike="noStrike" dirty="0">
                          <a:effectLst/>
                        </a:rPr>
                        <a:t>MAC</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l" fontAlgn="b"/>
                      <a:r>
                        <a:rPr lang="en-US" sz="1600" u="none" strike="noStrike" dirty="0">
                          <a:effectLst/>
                        </a:rPr>
                        <a:t>Using Terminal</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48974126"/>
                  </a:ext>
                </a:extLst>
              </a:tr>
              <a:tr h="343022">
                <a:tc vMerge="1">
                  <a:txBody>
                    <a:bodyPr/>
                    <a:lstStyle/>
                    <a:p>
                      <a:endParaRPr lang="en-QA"/>
                    </a:p>
                  </a:txBody>
                  <a:tcPr/>
                </a:tc>
                <a:tc>
                  <a:txBody>
                    <a:bodyPr/>
                    <a:lstStyle/>
                    <a:p>
                      <a:pPr algn="l" fontAlgn="b"/>
                      <a:r>
                        <a:rPr lang="en-US" sz="1600" u="none" strike="noStrike" dirty="0">
                          <a:effectLst/>
                        </a:rPr>
                        <a:t>Using SSHFS</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401709037"/>
                  </a:ext>
                </a:extLst>
              </a:tr>
              <a:tr h="343022">
                <a:tc vMerge="1">
                  <a:txBody>
                    <a:bodyPr/>
                    <a:lstStyle/>
                    <a:p>
                      <a:endParaRPr lang="en-QA"/>
                    </a:p>
                  </a:txBody>
                  <a:tcPr/>
                </a:tc>
                <a:tc>
                  <a:txBody>
                    <a:bodyPr/>
                    <a:lstStyle/>
                    <a:p>
                      <a:pPr algn="l" fontAlgn="b"/>
                      <a:r>
                        <a:rPr lang="en-US" sz="1600" u="none" strike="noStrike" dirty="0">
                          <a:effectLst/>
                        </a:rPr>
                        <a:t>Using Globus (recommended for transferring large files)</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678963480"/>
                  </a:ext>
                </a:extLst>
              </a:tr>
              <a:tr h="343022">
                <a:tc rowSpan="3">
                  <a:txBody>
                    <a:bodyPr/>
                    <a:lstStyle/>
                    <a:p>
                      <a:pPr algn="ctr" fontAlgn="ctr"/>
                      <a:r>
                        <a:rPr lang="en-US" sz="1600" u="none" strike="noStrike" dirty="0">
                          <a:effectLst/>
                        </a:rPr>
                        <a:t>Windows</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5000"/>
                        <a:lumOff val="35000"/>
                      </a:schemeClr>
                    </a:solidFill>
                  </a:tcPr>
                </a:tc>
                <a:tc>
                  <a:txBody>
                    <a:bodyPr/>
                    <a:lstStyle/>
                    <a:p>
                      <a:pPr algn="l" fontAlgn="b"/>
                      <a:r>
                        <a:rPr lang="en-US" sz="1600" u="none" strike="noStrike" dirty="0">
                          <a:effectLst/>
                        </a:rPr>
                        <a:t>Using </a:t>
                      </a:r>
                      <a:r>
                        <a:rPr lang="en-US" sz="1600" u="none" strike="noStrike" dirty="0" err="1">
                          <a:effectLst/>
                        </a:rPr>
                        <a:t>MobaXterm</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2388670891"/>
                  </a:ext>
                </a:extLst>
              </a:tr>
              <a:tr h="343022">
                <a:tc vMerge="1">
                  <a:txBody>
                    <a:bodyPr/>
                    <a:lstStyle/>
                    <a:p>
                      <a:endParaRPr lang="en-QA"/>
                    </a:p>
                  </a:txBody>
                  <a:tcPr/>
                </a:tc>
                <a:tc>
                  <a:txBody>
                    <a:bodyPr/>
                    <a:lstStyle/>
                    <a:p>
                      <a:pPr algn="l" fontAlgn="b"/>
                      <a:r>
                        <a:rPr lang="en-US" sz="1600" u="none" strike="noStrike" dirty="0">
                          <a:effectLst/>
                        </a:rPr>
                        <a:t>Using FileZilla</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393690664"/>
                  </a:ext>
                </a:extLst>
              </a:tr>
              <a:tr h="343022">
                <a:tc vMerge="1">
                  <a:txBody>
                    <a:bodyPr/>
                    <a:lstStyle/>
                    <a:p>
                      <a:endParaRPr lang="en-QA"/>
                    </a:p>
                  </a:txBody>
                  <a:tcPr/>
                </a:tc>
                <a:tc>
                  <a:txBody>
                    <a:bodyPr/>
                    <a:lstStyle/>
                    <a:p>
                      <a:pPr algn="l" fontAlgn="b"/>
                      <a:r>
                        <a:rPr lang="en-US" sz="1600" u="none" strike="noStrike" dirty="0">
                          <a:effectLst/>
                        </a:rPr>
                        <a:t>Using Globus (recommended for transferring large files)</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971996195"/>
                  </a:ext>
                </a:extLst>
              </a:tr>
            </a:tbl>
          </a:graphicData>
        </a:graphic>
      </p:graphicFrame>
      <p:sp>
        <p:nvSpPr>
          <p:cNvPr id="10" name="Rectangle 9">
            <a:extLst>
              <a:ext uri="{FF2B5EF4-FFF2-40B4-BE49-F238E27FC236}">
                <a16:creationId xmlns:a16="http://schemas.microsoft.com/office/drawing/2014/main" id="{11F25EAB-BAC5-0742-A27F-3193A4CE1A80}"/>
              </a:ext>
            </a:extLst>
          </p:cNvPr>
          <p:cNvSpPr/>
          <p:nvPr/>
        </p:nvSpPr>
        <p:spPr>
          <a:xfrm>
            <a:off x="838199" y="4375322"/>
            <a:ext cx="10113335" cy="369332"/>
          </a:xfrm>
          <a:prstGeom prst="rect">
            <a:avLst/>
          </a:prstGeom>
        </p:spPr>
        <p:txBody>
          <a:bodyPr wrap="square">
            <a:spAutoFit/>
          </a:bodyPr>
          <a:lstStyle/>
          <a:p>
            <a:pPr marL="285750" indent="-285750">
              <a:buFont typeface="Arial" panose="020B0604020202020204" pitchFamily="34" charset="0"/>
              <a:buChar char="•"/>
            </a:pPr>
            <a:r>
              <a:rPr lang="en-QA" dirty="0"/>
              <a:t>More details on </a:t>
            </a:r>
            <a:r>
              <a:rPr lang="en-QA" dirty="0">
                <a:hlinkClick r:id="rId3"/>
              </a:rPr>
              <a:t>https://rc-docs.northeastern.edu/en/latest/using-discovery/transferringdata</a:t>
            </a:r>
            <a:r>
              <a:rPr lang="en-QA">
                <a:hlinkClick r:id="rId3"/>
              </a:rPr>
              <a:t>.html</a:t>
            </a:r>
            <a:endParaRPr lang="en-QA" dirty="0"/>
          </a:p>
        </p:txBody>
      </p:sp>
    </p:spTree>
    <p:extLst>
      <p:ext uri="{BB962C8B-B14F-4D97-AF65-F5344CB8AC3E}">
        <p14:creationId xmlns:p14="http://schemas.microsoft.com/office/powerpoint/2010/main" val="36108315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47</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BASIC UNIX COMMANDS</a:t>
            </a:r>
            <a:endParaRPr lang="en-US" sz="4000" dirty="0"/>
          </a:p>
        </p:txBody>
      </p:sp>
      <p:graphicFrame>
        <p:nvGraphicFramePr>
          <p:cNvPr id="10" name="Object 9">
            <a:extLst>
              <a:ext uri="{FF2B5EF4-FFF2-40B4-BE49-F238E27FC236}">
                <a16:creationId xmlns:a16="http://schemas.microsoft.com/office/drawing/2014/main" id="{8D50A98D-7149-E84F-9FFD-A61A9E60BA01}"/>
              </a:ext>
            </a:extLst>
          </p:cNvPr>
          <p:cNvGraphicFramePr>
            <a:graphicFrameLocks noChangeAspect="1"/>
          </p:cNvGraphicFramePr>
          <p:nvPr/>
        </p:nvGraphicFramePr>
        <p:xfrm>
          <a:off x="1760538" y="1928813"/>
          <a:ext cx="7591425" cy="3000375"/>
        </p:xfrm>
        <a:graphic>
          <a:graphicData uri="http://schemas.openxmlformats.org/presentationml/2006/ole">
            <mc:AlternateContent xmlns:mc="http://schemas.openxmlformats.org/markup-compatibility/2006">
              <mc:Choice xmlns:v="urn:schemas-microsoft-com:vml" Requires="v">
                <p:oleObj spid="_x0000_s2063" name="Worksheet" r:id="rId4" imgW="3632200" imgH="1435100" progId="Excel.Sheet.12">
                  <p:embed/>
                </p:oleObj>
              </mc:Choice>
              <mc:Fallback>
                <p:oleObj name="Worksheet" r:id="rId4" imgW="3632200" imgH="1435100" progId="Excel.Sheet.12">
                  <p:embed/>
                  <p:pic>
                    <p:nvPicPr>
                      <p:cNvPr id="10" name="Object 9">
                        <a:extLst>
                          <a:ext uri="{FF2B5EF4-FFF2-40B4-BE49-F238E27FC236}">
                            <a16:creationId xmlns:a16="http://schemas.microsoft.com/office/drawing/2014/main" id="{8D50A98D-7149-E84F-9FFD-A61A9E60BA01}"/>
                          </a:ext>
                        </a:extLst>
                      </p:cNvPr>
                      <p:cNvPicPr/>
                      <p:nvPr/>
                    </p:nvPicPr>
                    <p:blipFill>
                      <a:blip r:embed="rId5"/>
                      <a:stretch>
                        <a:fillRect/>
                      </a:stretch>
                    </p:blipFill>
                    <p:spPr>
                      <a:xfrm>
                        <a:off x="1760538" y="1928813"/>
                        <a:ext cx="7591425" cy="3000375"/>
                      </a:xfrm>
                      <a:prstGeom prst="rect">
                        <a:avLst/>
                      </a:prstGeom>
                    </p:spPr>
                  </p:pic>
                </p:oleObj>
              </mc:Fallback>
            </mc:AlternateContent>
          </a:graphicData>
        </a:graphic>
      </p:graphicFrame>
    </p:spTree>
    <p:extLst>
      <p:ext uri="{BB962C8B-B14F-4D97-AF65-F5344CB8AC3E}">
        <p14:creationId xmlns:p14="http://schemas.microsoft.com/office/powerpoint/2010/main" val="38406927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48</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BASIC UNIX COMMANDS</a:t>
            </a:r>
            <a:endParaRPr lang="en-US" sz="4000" dirty="0"/>
          </a:p>
        </p:txBody>
      </p:sp>
      <p:pic>
        <p:nvPicPr>
          <p:cNvPr id="17" name="Picture 16">
            <a:extLst>
              <a:ext uri="{FF2B5EF4-FFF2-40B4-BE49-F238E27FC236}">
                <a16:creationId xmlns:a16="http://schemas.microsoft.com/office/drawing/2014/main" id="{6E4D04B7-EDB5-A448-8F46-5B8200E419DE}"/>
              </a:ext>
            </a:extLst>
          </p:cNvPr>
          <p:cNvPicPr>
            <a:picLocks noChangeAspect="1"/>
          </p:cNvPicPr>
          <p:nvPr/>
        </p:nvPicPr>
        <p:blipFill>
          <a:blip r:embed="rId3"/>
          <a:stretch>
            <a:fillRect/>
          </a:stretch>
        </p:blipFill>
        <p:spPr>
          <a:xfrm>
            <a:off x="2571596" y="1863801"/>
            <a:ext cx="7051430" cy="4442400"/>
          </a:xfrm>
          <a:prstGeom prst="rect">
            <a:avLst/>
          </a:prstGeom>
        </p:spPr>
      </p:pic>
      <p:sp>
        <p:nvSpPr>
          <p:cNvPr id="9" name="TextBox 8">
            <a:extLst>
              <a:ext uri="{FF2B5EF4-FFF2-40B4-BE49-F238E27FC236}">
                <a16:creationId xmlns:a16="http://schemas.microsoft.com/office/drawing/2014/main" id="{597F8522-E9F6-5843-8366-43F7512DFBE0}"/>
              </a:ext>
            </a:extLst>
          </p:cNvPr>
          <p:cNvSpPr txBox="1"/>
          <p:nvPr/>
        </p:nvSpPr>
        <p:spPr>
          <a:xfrm>
            <a:off x="1041991" y="1465163"/>
            <a:ext cx="4588436" cy="369332"/>
          </a:xfrm>
          <a:prstGeom prst="rect">
            <a:avLst/>
          </a:prstGeom>
          <a:noFill/>
        </p:spPr>
        <p:txBody>
          <a:bodyPr wrap="none" rtlCol="0">
            <a:spAutoFit/>
          </a:bodyPr>
          <a:lstStyle/>
          <a:p>
            <a:pPr marL="285750" indent="-285750">
              <a:buFont typeface="Arial" panose="020B0604020202020204" pitchFamily="34" charset="0"/>
              <a:buChar char="•"/>
            </a:pPr>
            <a:r>
              <a:rPr lang="en-QA" dirty="0"/>
              <a:t>pwd (</a:t>
            </a:r>
            <a:r>
              <a:rPr lang="en-US" dirty="0">
                <a:latin typeface="Calibri" panose="020F0502020204030204" pitchFamily="34" charset="0"/>
              </a:rPr>
              <a:t>to print the current working directory)</a:t>
            </a:r>
            <a:endParaRPr lang="en-QA" dirty="0"/>
          </a:p>
        </p:txBody>
      </p:sp>
    </p:spTree>
    <p:extLst>
      <p:ext uri="{BB962C8B-B14F-4D97-AF65-F5344CB8AC3E}">
        <p14:creationId xmlns:p14="http://schemas.microsoft.com/office/powerpoint/2010/main" val="2869307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49</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BASIC UNIX COMMANDS</a:t>
            </a:r>
            <a:endParaRPr lang="en-US" sz="4000" dirty="0"/>
          </a:p>
        </p:txBody>
      </p:sp>
      <p:pic>
        <p:nvPicPr>
          <p:cNvPr id="4" name="Picture 3">
            <a:extLst>
              <a:ext uri="{FF2B5EF4-FFF2-40B4-BE49-F238E27FC236}">
                <a16:creationId xmlns:a16="http://schemas.microsoft.com/office/drawing/2014/main" id="{0294186F-9061-F140-8CBF-3DD5EFC3CAFE}"/>
              </a:ext>
            </a:extLst>
          </p:cNvPr>
          <p:cNvPicPr>
            <a:picLocks noChangeAspect="1"/>
          </p:cNvPicPr>
          <p:nvPr/>
        </p:nvPicPr>
        <p:blipFill>
          <a:blip r:embed="rId3"/>
          <a:srcRect/>
          <a:stretch/>
        </p:blipFill>
        <p:spPr>
          <a:xfrm>
            <a:off x="2571596" y="1864078"/>
            <a:ext cx="7051430" cy="4441845"/>
          </a:xfrm>
          <a:prstGeom prst="rect">
            <a:avLst/>
          </a:prstGeom>
        </p:spPr>
      </p:pic>
      <p:sp>
        <p:nvSpPr>
          <p:cNvPr id="6" name="TextBox 5">
            <a:extLst>
              <a:ext uri="{FF2B5EF4-FFF2-40B4-BE49-F238E27FC236}">
                <a16:creationId xmlns:a16="http://schemas.microsoft.com/office/drawing/2014/main" id="{6543A6F2-A5EE-3840-9CF1-EDC6C64532F5}"/>
              </a:ext>
            </a:extLst>
          </p:cNvPr>
          <p:cNvSpPr txBox="1"/>
          <p:nvPr/>
        </p:nvSpPr>
        <p:spPr>
          <a:xfrm>
            <a:off x="1041991" y="1465163"/>
            <a:ext cx="3071225" cy="369332"/>
          </a:xfrm>
          <a:prstGeom prst="rect">
            <a:avLst/>
          </a:prstGeom>
          <a:noFill/>
        </p:spPr>
        <p:txBody>
          <a:bodyPr wrap="none" rtlCol="0">
            <a:spAutoFit/>
          </a:bodyPr>
          <a:lstStyle/>
          <a:p>
            <a:pPr marL="285750" indent="-285750">
              <a:buFont typeface="Arial" panose="020B0604020202020204" pitchFamily="34" charset="0"/>
              <a:buChar char="•"/>
            </a:pPr>
            <a:r>
              <a:rPr lang="en-QA" b="1" dirty="0"/>
              <a:t>ls</a:t>
            </a:r>
            <a:r>
              <a:rPr lang="en-QA" dirty="0"/>
              <a:t> (</a:t>
            </a:r>
            <a:r>
              <a:rPr lang="en-US" dirty="0"/>
              <a:t>to </a:t>
            </a:r>
            <a:r>
              <a:rPr lang="en-US" b="1" dirty="0"/>
              <a:t>list</a:t>
            </a:r>
            <a:r>
              <a:rPr lang="en-US" dirty="0"/>
              <a:t> files or directories)</a:t>
            </a:r>
            <a:endParaRPr lang="en-QA" dirty="0"/>
          </a:p>
        </p:txBody>
      </p:sp>
      <p:sp>
        <p:nvSpPr>
          <p:cNvPr id="2" name="Rectangle 1">
            <a:extLst>
              <a:ext uri="{FF2B5EF4-FFF2-40B4-BE49-F238E27FC236}">
                <a16:creationId xmlns:a16="http://schemas.microsoft.com/office/drawing/2014/main" id="{EFDD401C-7F37-F344-8F1C-D83064630B98}"/>
              </a:ext>
            </a:extLst>
          </p:cNvPr>
          <p:cNvSpPr/>
          <p:nvPr/>
        </p:nvSpPr>
        <p:spPr>
          <a:xfrm>
            <a:off x="1041991" y="6378373"/>
            <a:ext cx="6411435" cy="369332"/>
          </a:xfrm>
          <a:prstGeom prst="rect">
            <a:avLst/>
          </a:prstGeom>
        </p:spPr>
        <p:txBody>
          <a:bodyPr wrap="none">
            <a:spAutoFit/>
          </a:bodyPr>
          <a:lstStyle/>
          <a:p>
            <a:r>
              <a:rPr lang="en-US" i="1" dirty="0">
                <a:solidFill>
                  <a:schemeClr val="tx1">
                    <a:lumMod val="65000"/>
                    <a:lumOff val="35000"/>
                  </a:schemeClr>
                </a:solidFill>
                <a:latin typeface="Calibri" panose="020F0502020204030204" pitchFamily="34" charset="0"/>
              </a:rPr>
              <a:t>Note: </a:t>
            </a:r>
            <a:r>
              <a:rPr lang="en-US" b="1" dirty="0">
                <a:solidFill>
                  <a:schemeClr val="tx1">
                    <a:lumMod val="65000"/>
                    <a:lumOff val="35000"/>
                  </a:schemeClr>
                </a:solidFill>
                <a:latin typeface="Calibri" panose="020F0502020204030204" pitchFamily="34" charset="0"/>
              </a:rPr>
              <a:t>ls -</a:t>
            </a:r>
            <a:r>
              <a:rPr lang="en-US" b="1" dirty="0" err="1">
                <a:solidFill>
                  <a:schemeClr val="tx1">
                    <a:lumMod val="65000"/>
                    <a:lumOff val="35000"/>
                  </a:schemeClr>
                </a:solidFill>
                <a:latin typeface="Calibri" panose="020F0502020204030204" pitchFamily="34" charset="0"/>
              </a:rPr>
              <a:t>ltr</a:t>
            </a:r>
            <a:r>
              <a:rPr lang="en-US" b="1" dirty="0">
                <a:solidFill>
                  <a:schemeClr val="tx1">
                    <a:lumMod val="65000"/>
                    <a:lumOff val="35000"/>
                  </a:schemeClr>
                </a:solidFill>
                <a:latin typeface="Calibri" panose="020F0502020204030204" pitchFamily="34" charset="0"/>
              </a:rPr>
              <a:t> </a:t>
            </a:r>
            <a:r>
              <a:rPr lang="en-US" i="1" dirty="0">
                <a:solidFill>
                  <a:schemeClr val="tx1">
                    <a:lumMod val="65000"/>
                    <a:lumOff val="35000"/>
                  </a:schemeClr>
                </a:solidFill>
                <a:latin typeface="Calibri" panose="020F0502020204030204" pitchFamily="34" charset="0"/>
              </a:rPr>
              <a:t>(l - as a list, t - ordered by time, r - to reverse the order)</a:t>
            </a:r>
          </a:p>
        </p:txBody>
      </p:sp>
    </p:spTree>
    <p:extLst>
      <p:ext uri="{BB962C8B-B14F-4D97-AF65-F5344CB8AC3E}">
        <p14:creationId xmlns:p14="http://schemas.microsoft.com/office/powerpoint/2010/main" val="4652928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50</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BASIC UNIX COMMANDS</a:t>
            </a:r>
            <a:endParaRPr lang="en-US" sz="4000" dirty="0"/>
          </a:p>
        </p:txBody>
      </p:sp>
      <p:pic>
        <p:nvPicPr>
          <p:cNvPr id="4" name="Picture 3">
            <a:extLst>
              <a:ext uri="{FF2B5EF4-FFF2-40B4-BE49-F238E27FC236}">
                <a16:creationId xmlns:a16="http://schemas.microsoft.com/office/drawing/2014/main" id="{912AE846-79CE-644D-9222-2A5BF82EEAFF}"/>
              </a:ext>
            </a:extLst>
          </p:cNvPr>
          <p:cNvPicPr>
            <a:picLocks noChangeAspect="1"/>
          </p:cNvPicPr>
          <p:nvPr/>
        </p:nvPicPr>
        <p:blipFill>
          <a:blip r:embed="rId3"/>
          <a:srcRect/>
          <a:stretch/>
        </p:blipFill>
        <p:spPr>
          <a:xfrm>
            <a:off x="2571597" y="1864078"/>
            <a:ext cx="7051428" cy="4441845"/>
          </a:xfrm>
          <a:prstGeom prst="rect">
            <a:avLst/>
          </a:prstGeom>
        </p:spPr>
      </p:pic>
      <p:sp>
        <p:nvSpPr>
          <p:cNvPr id="6" name="TextBox 5">
            <a:extLst>
              <a:ext uri="{FF2B5EF4-FFF2-40B4-BE49-F238E27FC236}">
                <a16:creationId xmlns:a16="http://schemas.microsoft.com/office/drawing/2014/main" id="{BB6117E2-31E0-1342-9026-06101569AAA4}"/>
              </a:ext>
            </a:extLst>
          </p:cNvPr>
          <p:cNvSpPr txBox="1"/>
          <p:nvPr/>
        </p:nvSpPr>
        <p:spPr>
          <a:xfrm>
            <a:off x="1041991" y="1465163"/>
            <a:ext cx="2710742" cy="369332"/>
          </a:xfrm>
          <a:prstGeom prst="rect">
            <a:avLst/>
          </a:prstGeom>
          <a:noFill/>
        </p:spPr>
        <p:txBody>
          <a:bodyPr wrap="none" rtlCol="0">
            <a:spAutoFit/>
          </a:bodyPr>
          <a:lstStyle/>
          <a:p>
            <a:pPr marL="285750" indent="-285750">
              <a:buFont typeface="Arial" panose="020B0604020202020204" pitchFamily="34" charset="0"/>
              <a:buChar char="•"/>
            </a:pPr>
            <a:r>
              <a:rPr lang="en-QA" dirty="0"/>
              <a:t>cd (to change directory)</a:t>
            </a:r>
          </a:p>
        </p:txBody>
      </p:sp>
      <p:sp>
        <p:nvSpPr>
          <p:cNvPr id="2" name="Rectangle 1">
            <a:extLst>
              <a:ext uri="{FF2B5EF4-FFF2-40B4-BE49-F238E27FC236}">
                <a16:creationId xmlns:a16="http://schemas.microsoft.com/office/drawing/2014/main" id="{06CDEB2C-880A-0D44-9EC4-0CEDB22A577D}"/>
              </a:ext>
            </a:extLst>
          </p:cNvPr>
          <p:cNvSpPr/>
          <p:nvPr/>
        </p:nvSpPr>
        <p:spPr>
          <a:xfrm>
            <a:off x="6096000" y="1984498"/>
            <a:ext cx="3430772" cy="923330"/>
          </a:xfrm>
          <a:prstGeom prst="rect">
            <a:avLst/>
          </a:prstGeom>
          <a:ln>
            <a:solidFill>
              <a:schemeClr val="tx1">
                <a:lumMod val="50000"/>
                <a:lumOff val="50000"/>
              </a:schemeClr>
            </a:solidFill>
          </a:ln>
        </p:spPr>
        <p:txBody>
          <a:bodyPr wrap="square">
            <a:spAutoFit/>
          </a:bodyPr>
          <a:lstStyle/>
          <a:p>
            <a:r>
              <a:rPr lang="en-US" i="1" dirty="0">
                <a:solidFill>
                  <a:srgbClr val="FFFF00"/>
                </a:solidFill>
                <a:latin typeface="Calibri" panose="020F0502020204030204" pitchFamily="34" charset="0"/>
              </a:rPr>
              <a:t>cd .. (cd to one directory up)</a:t>
            </a:r>
          </a:p>
          <a:p>
            <a:r>
              <a:rPr lang="en-US" i="1" dirty="0">
                <a:solidFill>
                  <a:srgbClr val="FFFF00"/>
                </a:solidFill>
                <a:latin typeface="Calibri" panose="020F0502020204030204" pitchFamily="34" charset="0"/>
              </a:rPr>
              <a:t>cd – (cd back to previous directory)</a:t>
            </a:r>
          </a:p>
          <a:p>
            <a:r>
              <a:rPr lang="en-US" i="1" dirty="0">
                <a:solidFill>
                  <a:srgbClr val="FFFF00"/>
                </a:solidFill>
                <a:latin typeface="Calibri" panose="020F0502020204030204" pitchFamily="34" charset="0"/>
              </a:rPr>
              <a:t>cd ~ (cd to home directory)</a:t>
            </a:r>
          </a:p>
        </p:txBody>
      </p:sp>
    </p:spTree>
    <p:extLst>
      <p:ext uri="{BB962C8B-B14F-4D97-AF65-F5344CB8AC3E}">
        <p14:creationId xmlns:p14="http://schemas.microsoft.com/office/powerpoint/2010/main" val="3740875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51</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BASIC UNIX COMMANDS</a:t>
            </a:r>
            <a:endParaRPr lang="en-US" sz="4000" dirty="0"/>
          </a:p>
        </p:txBody>
      </p:sp>
      <p:pic>
        <p:nvPicPr>
          <p:cNvPr id="4" name="Picture 3">
            <a:extLst>
              <a:ext uri="{FF2B5EF4-FFF2-40B4-BE49-F238E27FC236}">
                <a16:creationId xmlns:a16="http://schemas.microsoft.com/office/drawing/2014/main" id="{3DB14A79-E687-364E-944F-F95414B9E26B}"/>
              </a:ext>
            </a:extLst>
          </p:cNvPr>
          <p:cNvPicPr>
            <a:picLocks noChangeAspect="1"/>
          </p:cNvPicPr>
          <p:nvPr/>
        </p:nvPicPr>
        <p:blipFill>
          <a:blip r:embed="rId3"/>
          <a:srcRect/>
          <a:stretch/>
        </p:blipFill>
        <p:spPr>
          <a:xfrm>
            <a:off x="2571597" y="1864078"/>
            <a:ext cx="7051428" cy="4441844"/>
          </a:xfrm>
          <a:prstGeom prst="rect">
            <a:avLst/>
          </a:prstGeom>
        </p:spPr>
      </p:pic>
      <p:sp>
        <p:nvSpPr>
          <p:cNvPr id="6" name="TextBox 5">
            <a:extLst>
              <a:ext uri="{FF2B5EF4-FFF2-40B4-BE49-F238E27FC236}">
                <a16:creationId xmlns:a16="http://schemas.microsoft.com/office/drawing/2014/main" id="{EEFBE26E-86D9-C84D-8072-D1D44DBF736E}"/>
              </a:ext>
            </a:extLst>
          </p:cNvPr>
          <p:cNvSpPr txBox="1"/>
          <p:nvPr/>
        </p:nvSpPr>
        <p:spPr>
          <a:xfrm>
            <a:off x="1041991" y="1465163"/>
            <a:ext cx="2231958" cy="369332"/>
          </a:xfrm>
          <a:prstGeom prst="rect">
            <a:avLst/>
          </a:prstGeom>
          <a:noFill/>
        </p:spPr>
        <p:txBody>
          <a:bodyPr wrap="none" rtlCol="0">
            <a:spAutoFit/>
          </a:bodyPr>
          <a:lstStyle/>
          <a:p>
            <a:pPr marL="285750" indent="-285750">
              <a:buFont typeface="Arial" panose="020B0604020202020204" pitchFamily="34" charset="0"/>
              <a:buChar char="•"/>
            </a:pPr>
            <a:r>
              <a:rPr lang="en-QA" dirty="0"/>
              <a:t>mv (to move a file)</a:t>
            </a:r>
          </a:p>
        </p:txBody>
      </p:sp>
      <p:sp>
        <p:nvSpPr>
          <p:cNvPr id="7" name="Rounded Rectangle 6">
            <a:extLst>
              <a:ext uri="{FF2B5EF4-FFF2-40B4-BE49-F238E27FC236}">
                <a16:creationId xmlns:a16="http://schemas.microsoft.com/office/drawing/2014/main" id="{EB2F79B1-F3F8-6140-AF75-62EBFD545414}"/>
              </a:ext>
            </a:extLst>
          </p:cNvPr>
          <p:cNvSpPr/>
          <p:nvPr/>
        </p:nvSpPr>
        <p:spPr>
          <a:xfrm>
            <a:off x="4770472" y="3297097"/>
            <a:ext cx="2013100" cy="37113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QA"/>
          </a:p>
        </p:txBody>
      </p:sp>
    </p:spTree>
    <p:extLst>
      <p:ext uri="{BB962C8B-B14F-4D97-AF65-F5344CB8AC3E}">
        <p14:creationId xmlns:p14="http://schemas.microsoft.com/office/powerpoint/2010/main" val="2379035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General terminology</a:t>
            </a:r>
          </a:p>
        </p:txBody>
      </p:sp>
      <p:sp>
        <p:nvSpPr>
          <p:cNvPr id="6" name="Content Placeholder 5"/>
          <p:cNvSpPr>
            <a:spLocks noGrp="1"/>
          </p:cNvSpPr>
          <p:nvPr>
            <p:ph sz="half" idx="1"/>
          </p:nvPr>
        </p:nvSpPr>
        <p:spPr>
          <a:xfrm>
            <a:off x="148736" y="1690688"/>
            <a:ext cx="5784154" cy="5032375"/>
          </a:xfrm>
        </p:spPr>
        <p:txBody>
          <a:bodyPr>
            <a:noAutofit/>
          </a:bodyPr>
          <a:lstStyle/>
          <a:p>
            <a:r>
              <a:rPr lang="en-US" sz="2400" dirty="0">
                <a:solidFill>
                  <a:srgbClr val="FFFF00"/>
                </a:solidFill>
              </a:rPr>
              <a:t>Compute nodes: </a:t>
            </a:r>
            <a:r>
              <a:rPr lang="en-US" sz="2400" dirty="0"/>
              <a:t>servers that perform HPC calculations.</a:t>
            </a:r>
          </a:p>
          <a:p>
            <a:r>
              <a:rPr lang="en-US" sz="2400" dirty="0">
                <a:solidFill>
                  <a:srgbClr val="FFFF00"/>
                </a:solidFill>
              </a:rPr>
              <a:t>Login nodes: </a:t>
            </a:r>
            <a:r>
              <a:rPr lang="en-US" sz="2400" dirty="0"/>
              <a:t>servers for remote connection to the cluster - this is where you land upon logging into Discovery.</a:t>
            </a:r>
          </a:p>
          <a:p>
            <a:r>
              <a:rPr lang="en-US" sz="2400" dirty="0">
                <a:solidFill>
                  <a:srgbClr val="FFFF00"/>
                </a:solidFill>
              </a:rPr>
              <a:t>Network: </a:t>
            </a:r>
            <a:r>
              <a:rPr lang="en-US" sz="2400" dirty="0"/>
              <a:t>connection</a:t>
            </a:r>
            <a:r>
              <a:rPr lang="en-US" sz="2400" b="1" dirty="0"/>
              <a:t> </a:t>
            </a:r>
            <a:r>
              <a:rPr lang="en-US" sz="2400" dirty="0"/>
              <a:t>between nodes (LAN).</a:t>
            </a:r>
          </a:p>
          <a:p>
            <a:r>
              <a:rPr lang="en-US" sz="2400" dirty="0">
                <a:solidFill>
                  <a:srgbClr val="FFFF00"/>
                </a:solidFill>
              </a:rPr>
              <a:t>Scheduler: </a:t>
            </a:r>
            <a:r>
              <a:rPr lang="en-US" sz="2400" dirty="0"/>
              <a:t>manages HPC resources/job scheduling between users. Discovery uses the </a:t>
            </a:r>
            <a:r>
              <a:rPr lang="en-US" sz="2400" b="1" dirty="0" err="1">
                <a:solidFill>
                  <a:srgbClr val="FFFF00"/>
                </a:solidFill>
              </a:rPr>
              <a:t>Slurm</a:t>
            </a:r>
            <a:r>
              <a:rPr lang="en-US" sz="2400" dirty="0"/>
              <a:t> scheduler.</a:t>
            </a:r>
          </a:p>
          <a:p>
            <a:r>
              <a:rPr lang="en-US" sz="2400" dirty="0">
                <a:solidFill>
                  <a:srgbClr val="FFFF00"/>
                </a:solidFill>
              </a:rPr>
              <a:t>Partition - </a:t>
            </a:r>
            <a:r>
              <a:rPr lang="en-US" sz="2400" dirty="0"/>
              <a:t>(on the Discovery cluster) are groups of nodes that are grouped into logical sets.</a:t>
            </a:r>
          </a:p>
          <a:p>
            <a:endParaRPr lang="en-US" sz="2400" b="1" dirty="0"/>
          </a:p>
          <a:p>
            <a:endParaRPr lang="en-US" sz="2400" b="1" dirty="0"/>
          </a:p>
          <a:p>
            <a:pPr marL="0" indent="0">
              <a:buNone/>
            </a:pPr>
            <a:endParaRPr lang="en-US" sz="2000" dirty="0"/>
          </a:p>
        </p:txBody>
      </p:sp>
      <p:sp>
        <p:nvSpPr>
          <p:cNvPr id="3" name="Slide Number Placeholder 2"/>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E017B6-6466-CA44-A203-DCC007137B39}" type="slidenum">
              <a:rPr kumimoji="0" lang="en-US" sz="1200" b="0" i="0" u="none" strike="noStrike" kern="1200" cap="none" spc="0" normalizeH="0" baseline="0" noProof="0" smtClean="0">
                <a:ln>
                  <a:noFill/>
                </a:ln>
                <a:solidFill>
                  <a:prstClr val="white">
                    <a:lumMod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endParaRPr>
          </a:p>
        </p:txBody>
      </p:sp>
      <p:pic>
        <p:nvPicPr>
          <p:cNvPr id="11" name="Content Placeholder 10">
            <a:extLst>
              <a:ext uri="{FF2B5EF4-FFF2-40B4-BE49-F238E27FC236}">
                <a16:creationId xmlns:a16="http://schemas.microsoft.com/office/drawing/2014/main" id="{E1230C54-802B-B94D-82B9-23529FAF4B23}"/>
              </a:ext>
            </a:extLst>
          </p:cNvPr>
          <p:cNvPicPr>
            <a:picLocks noGrp="1" noChangeAspect="1"/>
          </p:cNvPicPr>
          <p:nvPr>
            <p:ph sz="half" idx="2"/>
          </p:nvPr>
        </p:nvPicPr>
        <p:blipFill>
          <a:blip r:embed="rId3"/>
          <a:stretch>
            <a:fillRect/>
          </a:stretch>
        </p:blipFill>
        <p:spPr>
          <a:xfrm>
            <a:off x="6259111" y="1396687"/>
            <a:ext cx="5515778" cy="3789910"/>
          </a:xfrm>
        </p:spPr>
      </p:pic>
      <p:sp>
        <p:nvSpPr>
          <p:cNvPr id="12" name="TextBox 11">
            <a:extLst>
              <a:ext uri="{FF2B5EF4-FFF2-40B4-BE49-F238E27FC236}">
                <a16:creationId xmlns:a16="http://schemas.microsoft.com/office/drawing/2014/main" id="{E099281D-ADC7-2141-BC16-3DAAF7C2CC5C}"/>
              </a:ext>
            </a:extLst>
          </p:cNvPr>
          <p:cNvSpPr txBox="1"/>
          <p:nvPr/>
        </p:nvSpPr>
        <p:spPr>
          <a:xfrm>
            <a:off x="6071433" y="6552198"/>
            <a:ext cx="437671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Image from: https://</a:t>
            </a:r>
            <a:r>
              <a:rPr kumimoji="0" lang="en-US" sz="800" b="0" i="0" u="none" strike="noStrike" kern="1200" cap="none" spc="0" normalizeH="0" baseline="0" noProof="0" dirty="0" err="1">
                <a:ln>
                  <a:noFill/>
                </a:ln>
                <a:solidFill>
                  <a:prstClr val="black"/>
                </a:solidFill>
                <a:effectLst/>
                <a:uLnTx/>
                <a:uFillTx/>
                <a:latin typeface="Calibri" panose="020F0502020204030204"/>
                <a:ea typeface="+mn-ea"/>
                <a:cs typeface="+mn-cs"/>
              </a:rPr>
              <a:t>wiki.rc.hms.harvard.edu</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/display/O2/O2+HPC+Cluster+and+Computing+Nodes+Hardware</a:t>
            </a:r>
          </a:p>
        </p:txBody>
      </p:sp>
    </p:spTree>
    <p:extLst>
      <p:ext uri="{BB962C8B-B14F-4D97-AF65-F5344CB8AC3E}">
        <p14:creationId xmlns:p14="http://schemas.microsoft.com/office/powerpoint/2010/main" val="226730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52</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BASIC UNIX COMMANDS</a:t>
            </a:r>
            <a:endParaRPr lang="en-US" sz="4000" dirty="0"/>
          </a:p>
        </p:txBody>
      </p:sp>
      <p:pic>
        <p:nvPicPr>
          <p:cNvPr id="4" name="Picture 3">
            <a:extLst>
              <a:ext uri="{FF2B5EF4-FFF2-40B4-BE49-F238E27FC236}">
                <a16:creationId xmlns:a16="http://schemas.microsoft.com/office/drawing/2014/main" id="{4A2E46CB-F9F7-334B-892D-699B342787C6}"/>
              </a:ext>
            </a:extLst>
          </p:cNvPr>
          <p:cNvPicPr>
            <a:picLocks noChangeAspect="1"/>
          </p:cNvPicPr>
          <p:nvPr/>
        </p:nvPicPr>
        <p:blipFill>
          <a:blip r:embed="rId3"/>
          <a:srcRect/>
          <a:stretch/>
        </p:blipFill>
        <p:spPr>
          <a:xfrm>
            <a:off x="2571597" y="1864078"/>
            <a:ext cx="7051427" cy="4441844"/>
          </a:xfrm>
          <a:prstGeom prst="rect">
            <a:avLst/>
          </a:prstGeom>
        </p:spPr>
      </p:pic>
      <p:sp>
        <p:nvSpPr>
          <p:cNvPr id="6" name="TextBox 5">
            <a:extLst>
              <a:ext uri="{FF2B5EF4-FFF2-40B4-BE49-F238E27FC236}">
                <a16:creationId xmlns:a16="http://schemas.microsoft.com/office/drawing/2014/main" id="{FEA93137-CB0F-4E4C-BEE7-1BE68ECD945A}"/>
              </a:ext>
            </a:extLst>
          </p:cNvPr>
          <p:cNvSpPr txBox="1"/>
          <p:nvPr/>
        </p:nvSpPr>
        <p:spPr>
          <a:xfrm>
            <a:off x="1041991" y="1465163"/>
            <a:ext cx="2069284" cy="369332"/>
          </a:xfrm>
          <a:prstGeom prst="rect">
            <a:avLst/>
          </a:prstGeom>
          <a:noFill/>
        </p:spPr>
        <p:txBody>
          <a:bodyPr wrap="none" rtlCol="0">
            <a:spAutoFit/>
          </a:bodyPr>
          <a:lstStyle/>
          <a:p>
            <a:pPr marL="285750" indent="-285750">
              <a:buFont typeface="Arial" panose="020B0604020202020204" pitchFamily="34" charset="0"/>
              <a:buChar char="•"/>
            </a:pPr>
            <a:r>
              <a:rPr lang="en-QA" dirty="0"/>
              <a:t>cp (to copy a file)</a:t>
            </a:r>
          </a:p>
        </p:txBody>
      </p:sp>
      <p:sp>
        <p:nvSpPr>
          <p:cNvPr id="7" name="Rounded Rectangle 6">
            <a:extLst>
              <a:ext uri="{FF2B5EF4-FFF2-40B4-BE49-F238E27FC236}">
                <a16:creationId xmlns:a16="http://schemas.microsoft.com/office/drawing/2014/main" id="{AF07EF8D-3131-414D-BC2F-D9DABB8501BB}"/>
              </a:ext>
            </a:extLst>
          </p:cNvPr>
          <p:cNvSpPr/>
          <p:nvPr/>
        </p:nvSpPr>
        <p:spPr>
          <a:xfrm>
            <a:off x="4408965" y="4030746"/>
            <a:ext cx="2013100" cy="26481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QA"/>
          </a:p>
        </p:txBody>
      </p:sp>
    </p:spTree>
    <p:extLst>
      <p:ext uri="{BB962C8B-B14F-4D97-AF65-F5344CB8AC3E}">
        <p14:creationId xmlns:p14="http://schemas.microsoft.com/office/powerpoint/2010/main" val="1223702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53</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BASIC UNIX COMMANDS</a:t>
            </a:r>
            <a:endParaRPr lang="en-US" sz="4000" dirty="0"/>
          </a:p>
        </p:txBody>
      </p:sp>
      <p:pic>
        <p:nvPicPr>
          <p:cNvPr id="4" name="Picture 3">
            <a:extLst>
              <a:ext uri="{FF2B5EF4-FFF2-40B4-BE49-F238E27FC236}">
                <a16:creationId xmlns:a16="http://schemas.microsoft.com/office/drawing/2014/main" id="{4A2E46CB-F9F7-334B-892D-699B342787C6}"/>
              </a:ext>
            </a:extLst>
          </p:cNvPr>
          <p:cNvPicPr>
            <a:picLocks noChangeAspect="1"/>
          </p:cNvPicPr>
          <p:nvPr/>
        </p:nvPicPr>
        <p:blipFill>
          <a:blip r:embed="rId3"/>
          <a:srcRect/>
          <a:stretch/>
        </p:blipFill>
        <p:spPr>
          <a:xfrm>
            <a:off x="2571597" y="1882167"/>
            <a:ext cx="7051427" cy="4405665"/>
          </a:xfrm>
          <a:prstGeom prst="rect">
            <a:avLst/>
          </a:prstGeom>
        </p:spPr>
      </p:pic>
      <p:sp>
        <p:nvSpPr>
          <p:cNvPr id="6" name="TextBox 5">
            <a:extLst>
              <a:ext uri="{FF2B5EF4-FFF2-40B4-BE49-F238E27FC236}">
                <a16:creationId xmlns:a16="http://schemas.microsoft.com/office/drawing/2014/main" id="{FEA93137-CB0F-4E4C-BEE7-1BE68ECD945A}"/>
              </a:ext>
            </a:extLst>
          </p:cNvPr>
          <p:cNvSpPr txBox="1"/>
          <p:nvPr/>
        </p:nvSpPr>
        <p:spPr>
          <a:xfrm>
            <a:off x="1041991" y="1465163"/>
            <a:ext cx="2404313" cy="369332"/>
          </a:xfrm>
          <a:prstGeom prst="rect">
            <a:avLst/>
          </a:prstGeom>
          <a:noFill/>
        </p:spPr>
        <p:txBody>
          <a:bodyPr wrap="none" rtlCol="0">
            <a:spAutoFit/>
          </a:bodyPr>
          <a:lstStyle/>
          <a:p>
            <a:pPr marL="285750" indent="-285750">
              <a:buFont typeface="Arial" panose="020B0604020202020204" pitchFamily="34" charset="0"/>
              <a:buChar char="•"/>
            </a:pPr>
            <a:r>
              <a:rPr lang="en-QA" dirty="0"/>
              <a:t>rm (to remove a file)</a:t>
            </a:r>
          </a:p>
        </p:txBody>
      </p:sp>
      <p:sp>
        <p:nvSpPr>
          <p:cNvPr id="7" name="Rounded Rectangle 6">
            <a:extLst>
              <a:ext uri="{FF2B5EF4-FFF2-40B4-BE49-F238E27FC236}">
                <a16:creationId xmlns:a16="http://schemas.microsoft.com/office/drawing/2014/main" id="{5C316E71-50A4-6F43-A1D0-BB17C3EBC5C5}"/>
              </a:ext>
            </a:extLst>
          </p:cNvPr>
          <p:cNvSpPr/>
          <p:nvPr/>
        </p:nvSpPr>
        <p:spPr>
          <a:xfrm>
            <a:off x="4366435" y="3493069"/>
            <a:ext cx="2013100" cy="37113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QA"/>
          </a:p>
        </p:txBody>
      </p:sp>
    </p:spTree>
    <p:extLst>
      <p:ext uri="{BB962C8B-B14F-4D97-AF65-F5344CB8AC3E}">
        <p14:creationId xmlns:p14="http://schemas.microsoft.com/office/powerpoint/2010/main" val="1375073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BD2270-2BEE-6846-BA08-73F1E4B34360}"/>
              </a:ext>
            </a:extLst>
          </p:cNvPr>
          <p:cNvSpPr>
            <a:spLocks noGrp="1"/>
          </p:cNvSpPr>
          <p:nvPr>
            <p:ph idx="1"/>
          </p:nvPr>
        </p:nvSpPr>
        <p:spPr>
          <a:xfrm>
            <a:off x="838200" y="3074222"/>
            <a:ext cx="10515600" cy="712167"/>
          </a:xfrm>
        </p:spPr>
        <p:txBody>
          <a:bodyPr/>
          <a:lstStyle/>
          <a:p>
            <a:pPr marL="0" indent="0" algn="ctr">
              <a:buNone/>
            </a:pPr>
            <a:r>
              <a:rPr lang="en-US" dirty="0"/>
              <a:t>Submitting a simple array job</a:t>
            </a:r>
          </a:p>
        </p:txBody>
      </p:sp>
      <p:sp>
        <p:nvSpPr>
          <p:cNvPr id="3" name="Title 2">
            <a:extLst>
              <a:ext uri="{FF2B5EF4-FFF2-40B4-BE49-F238E27FC236}">
                <a16:creationId xmlns:a16="http://schemas.microsoft.com/office/drawing/2014/main" id="{8564372B-A31C-3C45-80ED-523C221EDC99}"/>
              </a:ext>
            </a:extLst>
          </p:cNvPr>
          <p:cNvSpPr>
            <a:spLocks noGrp="1"/>
          </p:cNvSpPr>
          <p:nvPr>
            <p:ph type="title"/>
          </p:nvPr>
        </p:nvSpPr>
        <p:spPr/>
        <p:txBody>
          <a:bodyPr/>
          <a:lstStyle/>
          <a:p>
            <a:r>
              <a:rPr lang="en-US" dirty="0"/>
              <a:t>Exercise 3</a:t>
            </a:r>
          </a:p>
        </p:txBody>
      </p:sp>
      <p:sp>
        <p:nvSpPr>
          <p:cNvPr id="4" name="Slide Number Placeholder 3">
            <a:extLst>
              <a:ext uri="{FF2B5EF4-FFF2-40B4-BE49-F238E27FC236}">
                <a16:creationId xmlns:a16="http://schemas.microsoft.com/office/drawing/2014/main" id="{1BECEA4D-84F0-BD4B-9ED7-ACC4178B08BE}"/>
              </a:ext>
            </a:extLst>
          </p:cNvPr>
          <p:cNvSpPr>
            <a:spLocks noGrp="1"/>
          </p:cNvSpPr>
          <p:nvPr>
            <p:ph type="sldNum" sz="quarter" idx="4"/>
          </p:nvPr>
        </p:nvSpPr>
        <p:spPr/>
        <p:txBody>
          <a:bodyPr/>
          <a:lstStyle/>
          <a:p>
            <a:fld id="{2BE017B6-6466-CA44-A203-DCC007137B39}" type="slidenum">
              <a:rPr lang="en-US" smtClean="0"/>
              <a:pPr/>
              <a:t>54</a:t>
            </a:fld>
            <a:endParaRPr lang="en-US" dirty="0"/>
          </a:p>
        </p:txBody>
      </p:sp>
    </p:spTree>
    <p:extLst>
      <p:ext uri="{BB962C8B-B14F-4D97-AF65-F5344CB8AC3E}">
        <p14:creationId xmlns:p14="http://schemas.microsoft.com/office/powerpoint/2010/main" val="717187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A11A40-D321-1F4A-AF48-0CAB3507B79A}"/>
              </a:ext>
            </a:extLst>
          </p:cNvPr>
          <p:cNvSpPr>
            <a:spLocks noGrp="1"/>
          </p:cNvSpPr>
          <p:nvPr>
            <p:ph idx="1"/>
          </p:nvPr>
        </p:nvSpPr>
        <p:spPr>
          <a:xfrm>
            <a:off x="431800" y="1496826"/>
            <a:ext cx="10515600" cy="4859524"/>
          </a:xfrm>
        </p:spPr>
        <p:txBody>
          <a:bodyPr>
            <a:normAutofit/>
          </a:bodyPr>
          <a:lstStyle/>
          <a:p>
            <a:r>
              <a:rPr lang="en-US" sz="2400" dirty="0"/>
              <a:t>Multiple jobs (sub jobs) can be submitted at once and run in parallel using </a:t>
            </a:r>
            <a:r>
              <a:rPr lang="en-US" sz="2400" dirty="0" err="1"/>
              <a:t>slurm’s</a:t>
            </a:r>
            <a:r>
              <a:rPr lang="en-US" sz="2400" dirty="0"/>
              <a:t> --array directive. </a:t>
            </a:r>
          </a:p>
          <a:p>
            <a:pPr marL="0" indent="0">
              <a:buNone/>
            </a:pPr>
            <a:endParaRPr lang="en-US" sz="2400" dirty="0"/>
          </a:p>
          <a:p>
            <a:r>
              <a:rPr lang="en-US" sz="2400" dirty="0"/>
              <a:t>Number of jobs that can run in parallel depends on the limit of simultaneous processes allowed on a cluster. </a:t>
            </a:r>
          </a:p>
          <a:p>
            <a:pPr marL="0" indent="0">
              <a:buNone/>
            </a:pPr>
            <a:endParaRPr lang="en-US" sz="2400" dirty="0"/>
          </a:p>
          <a:p>
            <a:r>
              <a:rPr lang="en-US" sz="2400" dirty="0"/>
              <a:t>Even if within the limit, it’s not guaranteed that all sub jobs will get executed simultaneously. Depends on the amount of resources available at the time.</a:t>
            </a:r>
          </a:p>
          <a:p>
            <a:endParaRPr lang="en-US" sz="2400" dirty="0"/>
          </a:p>
          <a:p>
            <a:r>
              <a:rPr lang="en-US" sz="2400" dirty="0"/>
              <a:t>Regardless, all sub jobs will get executed and will still be more efficient compared to submitting and running 1000s of similar jobs on the cluster manually. </a:t>
            </a:r>
          </a:p>
          <a:p>
            <a:pPr marL="0" indent="0">
              <a:buNone/>
            </a:pPr>
            <a:endParaRPr lang="en-US" sz="2400" dirty="0"/>
          </a:p>
          <a:p>
            <a:endParaRPr lang="en-US" sz="2400" dirty="0"/>
          </a:p>
        </p:txBody>
      </p:sp>
      <p:sp>
        <p:nvSpPr>
          <p:cNvPr id="2" name="Title 1">
            <a:extLst>
              <a:ext uri="{FF2B5EF4-FFF2-40B4-BE49-F238E27FC236}">
                <a16:creationId xmlns:a16="http://schemas.microsoft.com/office/drawing/2014/main" id="{3C9A2819-8E41-AA45-BA1A-85D94C4097B3}"/>
              </a:ext>
            </a:extLst>
          </p:cNvPr>
          <p:cNvSpPr>
            <a:spLocks noGrp="1"/>
          </p:cNvSpPr>
          <p:nvPr>
            <p:ph type="title"/>
          </p:nvPr>
        </p:nvSpPr>
        <p:spPr>
          <a:xfrm>
            <a:off x="838200" y="222033"/>
            <a:ext cx="10515600" cy="1076573"/>
          </a:xfrm>
        </p:spPr>
        <p:txBody>
          <a:bodyPr>
            <a:noAutofit/>
          </a:bodyPr>
          <a:lstStyle/>
          <a:p>
            <a:pPr algn="ctr"/>
            <a:r>
              <a:rPr lang="en-US" sz="3600" b="1" dirty="0"/>
              <a:t>Exercise 3</a:t>
            </a:r>
            <a:br>
              <a:rPr lang="en-US" sz="5400" dirty="0"/>
            </a:br>
            <a:r>
              <a:rPr lang="en-US" sz="2800" dirty="0"/>
              <a:t>Array Jobs</a:t>
            </a:r>
            <a:br>
              <a:rPr lang="en-US" sz="5400" dirty="0"/>
            </a:br>
            <a:r>
              <a:rPr lang="en-US" sz="2000" dirty="0"/>
              <a:t>(Run multiple jobs in the background)</a:t>
            </a:r>
          </a:p>
        </p:txBody>
      </p:sp>
      <p:sp>
        <p:nvSpPr>
          <p:cNvPr id="5" name="Slide Number Placeholder 4">
            <a:extLst>
              <a:ext uri="{FF2B5EF4-FFF2-40B4-BE49-F238E27FC236}">
                <a16:creationId xmlns:a16="http://schemas.microsoft.com/office/drawing/2014/main" id="{B495F844-739A-C04C-8F12-A515A81FB1B8}"/>
              </a:ext>
            </a:extLst>
          </p:cNvPr>
          <p:cNvSpPr>
            <a:spLocks noGrp="1"/>
          </p:cNvSpPr>
          <p:nvPr>
            <p:ph type="sldNum" sz="quarter" idx="10"/>
          </p:nvPr>
        </p:nvSpPr>
        <p:spPr/>
        <p:txBody>
          <a:bodyPr/>
          <a:lstStyle/>
          <a:p>
            <a:fld id="{2BE017B6-6466-CA44-A203-DCC007137B39}" type="slidenum">
              <a:rPr lang="en-US" smtClean="0"/>
              <a:pPr/>
              <a:t>55</a:t>
            </a:fld>
            <a:endParaRPr lang="en-US" dirty="0"/>
          </a:p>
        </p:txBody>
      </p:sp>
    </p:spTree>
    <p:extLst>
      <p:ext uri="{BB962C8B-B14F-4D97-AF65-F5344CB8AC3E}">
        <p14:creationId xmlns:p14="http://schemas.microsoft.com/office/powerpoint/2010/main" val="782069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A2819-8E41-AA45-BA1A-85D94C4097B3}"/>
              </a:ext>
            </a:extLst>
          </p:cNvPr>
          <p:cNvSpPr>
            <a:spLocks noGrp="1"/>
          </p:cNvSpPr>
          <p:nvPr>
            <p:ph type="title"/>
          </p:nvPr>
        </p:nvSpPr>
        <p:spPr>
          <a:xfrm>
            <a:off x="838200" y="222033"/>
            <a:ext cx="10515600" cy="1076573"/>
          </a:xfrm>
        </p:spPr>
        <p:txBody>
          <a:bodyPr>
            <a:noAutofit/>
          </a:bodyPr>
          <a:lstStyle/>
          <a:p>
            <a:pPr algn="ctr"/>
            <a:r>
              <a:rPr lang="en-US" sz="3600" b="1" dirty="0"/>
              <a:t>Exercise 3</a:t>
            </a:r>
            <a:br>
              <a:rPr lang="en-US" sz="5400" dirty="0"/>
            </a:br>
            <a:r>
              <a:rPr lang="en-US" sz="2800" dirty="0"/>
              <a:t>Array Jobs</a:t>
            </a:r>
            <a:br>
              <a:rPr lang="en-US" sz="5400" dirty="0"/>
            </a:br>
            <a:r>
              <a:rPr lang="en-US" sz="2000" dirty="0"/>
              <a:t>(Run multiple jobs in the background)</a:t>
            </a:r>
          </a:p>
        </p:txBody>
      </p:sp>
      <p:sp>
        <p:nvSpPr>
          <p:cNvPr id="5" name="Slide Number Placeholder 4">
            <a:extLst>
              <a:ext uri="{FF2B5EF4-FFF2-40B4-BE49-F238E27FC236}">
                <a16:creationId xmlns:a16="http://schemas.microsoft.com/office/drawing/2014/main" id="{B495F844-739A-C04C-8F12-A515A81FB1B8}"/>
              </a:ext>
            </a:extLst>
          </p:cNvPr>
          <p:cNvSpPr>
            <a:spLocks noGrp="1"/>
          </p:cNvSpPr>
          <p:nvPr>
            <p:ph type="sldNum" sz="quarter" idx="10"/>
          </p:nvPr>
        </p:nvSpPr>
        <p:spPr/>
        <p:txBody>
          <a:bodyPr/>
          <a:lstStyle/>
          <a:p>
            <a:fld id="{2BE017B6-6466-CA44-A203-DCC007137B39}" type="slidenum">
              <a:rPr lang="en-US" smtClean="0"/>
              <a:pPr/>
              <a:t>56</a:t>
            </a:fld>
            <a:endParaRPr lang="en-US" dirty="0"/>
          </a:p>
        </p:txBody>
      </p:sp>
      <p:grpSp>
        <p:nvGrpSpPr>
          <p:cNvPr id="3" name="Group 2">
            <a:extLst>
              <a:ext uri="{FF2B5EF4-FFF2-40B4-BE49-F238E27FC236}">
                <a16:creationId xmlns:a16="http://schemas.microsoft.com/office/drawing/2014/main" id="{0E2C2A66-65C9-9749-BDE4-F7D50E8E0ABE}"/>
              </a:ext>
            </a:extLst>
          </p:cNvPr>
          <p:cNvGrpSpPr/>
          <p:nvPr/>
        </p:nvGrpSpPr>
        <p:grpSpPr>
          <a:xfrm>
            <a:off x="838200" y="1675022"/>
            <a:ext cx="9683839" cy="4524315"/>
            <a:chOff x="838200" y="1675022"/>
            <a:chExt cx="9683839" cy="4524315"/>
          </a:xfrm>
        </p:grpSpPr>
        <p:sp>
          <p:nvSpPr>
            <p:cNvPr id="6" name="TextBox 5">
              <a:extLst>
                <a:ext uri="{FF2B5EF4-FFF2-40B4-BE49-F238E27FC236}">
                  <a16:creationId xmlns:a16="http://schemas.microsoft.com/office/drawing/2014/main" id="{D1736C3F-696E-C04F-8BC8-D73D6E04C4E1}"/>
                </a:ext>
              </a:extLst>
            </p:cNvPr>
            <p:cNvSpPr txBox="1"/>
            <p:nvPr/>
          </p:nvSpPr>
          <p:spPr>
            <a:xfrm>
              <a:off x="838200" y="1675022"/>
              <a:ext cx="9683839" cy="4524315"/>
            </a:xfrm>
            <a:prstGeom prst="rect">
              <a:avLst/>
            </a:prstGeom>
            <a:solidFill>
              <a:schemeClr val="bg1">
                <a:lumMod val="95000"/>
              </a:schemeClr>
            </a:solidFill>
            <a:ln>
              <a:solidFill>
                <a:schemeClr val="tx1"/>
              </a:solidFill>
            </a:ln>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US" dirty="0"/>
                <a:t>#!/bin/bash</a:t>
              </a:r>
            </a:p>
            <a:p>
              <a:r>
                <a:rPr lang="en-US" dirty="0"/>
                <a:t>#SBATCH --partition=reservation</a:t>
              </a:r>
            </a:p>
            <a:p>
              <a:r>
                <a:rPr lang="en-US" dirty="0"/>
                <a:t>#SBATCH –-reservation=Oct2021cpu </a:t>
              </a:r>
            </a:p>
            <a:p>
              <a:r>
                <a:rPr lang="en-US" dirty="0"/>
                <a:t>#SBATCH --job-name=test</a:t>
              </a:r>
            </a:p>
            <a:p>
              <a:r>
                <a:rPr lang="en-US" dirty="0"/>
                <a:t>#SBATCH --time=00:05:00</a:t>
              </a:r>
            </a:p>
            <a:p>
              <a:r>
                <a:rPr lang="en-US" dirty="0"/>
                <a:t>#SBATCH –-nodes=1</a:t>
              </a:r>
            </a:p>
            <a:p>
              <a:r>
                <a:rPr lang="en-US" dirty="0"/>
                <a:t>#SBATCH –-</a:t>
              </a:r>
              <a:r>
                <a:rPr lang="en-US" dirty="0" err="1"/>
                <a:t>cpus</a:t>
              </a:r>
              <a:r>
                <a:rPr lang="en-US" dirty="0"/>
                <a:t>-per-task=1</a:t>
              </a:r>
            </a:p>
            <a:p>
              <a:r>
                <a:rPr lang="en-US" dirty="0"/>
                <a:t>#SBATCH --output=%A_%</a:t>
              </a:r>
              <a:r>
                <a:rPr lang="en-US" dirty="0" err="1"/>
                <a:t>a.output</a:t>
              </a:r>
              <a:endParaRPr lang="en-US" dirty="0"/>
            </a:p>
            <a:p>
              <a:r>
                <a:rPr lang="en-US" dirty="0"/>
                <a:t>#SBATCH --error=%A_%</a:t>
              </a:r>
              <a:r>
                <a:rPr lang="en-US" dirty="0" err="1"/>
                <a:t>a.error</a:t>
              </a:r>
              <a:endParaRPr lang="en-US" dirty="0"/>
            </a:p>
            <a:p>
              <a:r>
                <a:rPr lang="en-US" dirty="0"/>
                <a:t>#SBATCH --array=1-4%4</a:t>
              </a:r>
            </a:p>
            <a:p>
              <a:endParaRPr lang="en-US" dirty="0"/>
            </a:p>
            <a:p>
              <a:r>
                <a:rPr lang="en-US" dirty="0"/>
                <a:t>echo "Job array ID: $SLURM_ARRAY_JOB_ID , sub-job $SLURM_ARRAY_TASK_ID is running!"</a:t>
              </a:r>
            </a:p>
            <a:p>
              <a:endParaRPr lang="en-US" dirty="0"/>
            </a:p>
            <a:p>
              <a:r>
                <a:rPr lang="en-US" dirty="0"/>
                <a:t>cd </a:t>
              </a:r>
              <a:r>
                <a:rPr lang="en-US" dirty="0" err="1"/>
                <a:t>d$SLURM_ARRAY_TASK_ID</a:t>
              </a:r>
              <a:endParaRPr lang="en-US" dirty="0"/>
            </a:p>
            <a:p>
              <a:r>
                <a:rPr lang="en-US" dirty="0"/>
                <a:t>cat </a:t>
              </a:r>
              <a:r>
                <a:rPr lang="en-US" dirty="0" err="1"/>
                <a:t>a.txt</a:t>
              </a:r>
              <a:endParaRPr lang="en-US" dirty="0"/>
            </a:p>
          </p:txBody>
        </p:sp>
        <p:grpSp>
          <p:nvGrpSpPr>
            <p:cNvPr id="14" name="Group 13">
              <a:extLst>
                <a:ext uri="{FF2B5EF4-FFF2-40B4-BE49-F238E27FC236}">
                  <a16:creationId xmlns:a16="http://schemas.microsoft.com/office/drawing/2014/main" id="{8B01F159-9221-A244-809B-5BF0E400DA59}"/>
                </a:ext>
              </a:extLst>
            </p:cNvPr>
            <p:cNvGrpSpPr/>
            <p:nvPr/>
          </p:nvGrpSpPr>
          <p:grpSpPr>
            <a:xfrm>
              <a:off x="4393651" y="1835023"/>
              <a:ext cx="6019469" cy="4156707"/>
              <a:chOff x="4393651" y="2136470"/>
              <a:chExt cx="6019469" cy="4156707"/>
            </a:xfrm>
          </p:grpSpPr>
          <p:sp>
            <p:nvSpPr>
              <p:cNvPr id="4" name="Right Bracket 3">
                <a:extLst>
                  <a:ext uri="{FF2B5EF4-FFF2-40B4-BE49-F238E27FC236}">
                    <a16:creationId xmlns:a16="http://schemas.microsoft.com/office/drawing/2014/main" id="{B2F11CD1-92D6-D94B-8257-E26AEB7BB1BE}"/>
                  </a:ext>
                </a:extLst>
              </p:cNvPr>
              <p:cNvSpPr/>
              <p:nvPr/>
            </p:nvSpPr>
            <p:spPr>
              <a:xfrm>
                <a:off x="5808372" y="2230737"/>
                <a:ext cx="232530" cy="2590473"/>
              </a:xfrm>
              <a:prstGeom prst="rightBracket">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D266D583-AEB1-F145-91CB-3AD4318FAA59}"/>
                  </a:ext>
                </a:extLst>
              </p:cNvPr>
              <p:cNvSpPr txBox="1"/>
              <p:nvPr/>
            </p:nvSpPr>
            <p:spPr>
              <a:xfrm>
                <a:off x="6024285" y="2136470"/>
                <a:ext cx="438883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$SLURM_ARRAY_JOB_ID – Job array ID</a:t>
                </a:r>
              </a:p>
              <a:p>
                <a:pPr marL="285750" indent="-285750">
                  <a:buFont typeface="Arial" panose="020B0604020202020204" pitchFamily="34" charset="0"/>
                  <a:buChar char="•"/>
                </a:pPr>
                <a:r>
                  <a:rPr lang="en-US" dirty="0"/>
                  <a:t>$SLURM_ARRAY_TASK_ID – Sub-job ID</a:t>
                </a:r>
              </a:p>
              <a:p>
                <a:pPr marL="285750" indent="-285750">
                  <a:buFont typeface="Arial" panose="020B0604020202020204" pitchFamily="34" charset="0"/>
                  <a:buChar char="•"/>
                </a:pPr>
                <a:r>
                  <a:rPr lang="en-US" dirty="0"/>
                  <a:t>#SBATCH --array=1-4%4” – Submits the job 4 times with sub-job ID ranging from 1 to 4. Run a 4-job array. </a:t>
                </a:r>
              </a:p>
              <a:p>
                <a:pPr marL="285750" indent="-285750">
                  <a:buFont typeface="Arial" panose="020B0604020202020204" pitchFamily="34" charset="0"/>
                  <a:buChar char="•"/>
                </a:pPr>
                <a:r>
                  <a:rPr lang="en-US" dirty="0"/>
                  <a:t>% =&gt; how many to run at once </a:t>
                </a:r>
              </a:p>
              <a:p>
                <a:pPr marL="285750" indent="-285750">
                  <a:buFont typeface="Arial" panose="020B0604020202020204" pitchFamily="34" charset="0"/>
                  <a:buChar char="•"/>
                </a:pPr>
                <a:r>
                  <a:rPr lang="en-US" dirty="0"/>
                  <a:t>%A – $SLURM_ARRAY_JOB_ID </a:t>
                </a:r>
              </a:p>
              <a:p>
                <a:pPr marL="285750" indent="-285750">
                  <a:buFont typeface="Arial" panose="020B0604020202020204" pitchFamily="34" charset="0"/>
                  <a:buChar char="•"/>
                </a:pPr>
                <a:r>
                  <a:rPr lang="en-US" dirty="0"/>
                  <a:t>%a – $SLURM_ARRAY_TASK_ID  </a:t>
                </a:r>
              </a:p>
            </p:txBody>
          </p:sp>
          <p:cxnSp>
            <p:nvCxnSpPr>
              <p:cNvPr id="11" name="Straight Arrow Connector 10">
                <a:extLst>
                  <a:ext uri="{FF2B5EF4-FFF2-40B4-BE49-F238E27FC236}">
                    <a16:creationId xmlns:a16="http://schemas.microsoft.com/office/drawing/2014/main" id="{FFB11E85-F8E4-7B45-ABC4-DC1F4FD63ADE}"/>
                  </a:ext>
                </a:extLst>
              </p:cNvPr>
              <p:cNvCxnSpPr>
                <a:cxnSpLocks/>
              </p:cNvCxnSpPr>
              <p:nvPr/>
            </p:nvCxnSpPr>
            <p:spPr>
              <a:xfrm>
                <a:off x="4393651" y="5989648"/>
                <a:ext cx="68161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A87F17D-9B34-7146-B9D3-DB45216C8AD9}"/>
                  </a:ext>
                </a:extLst>
              </p:cNvPr>
              <p:cNvSpPr txBox="1"/>
              <p:nvPr/>
            </p:nvSpPr>
            <p:spPr>
              <a:xfrm>
                <a:off x="5277305" y="5646846"/>
                <a:ext cx="4611992" cy="646331"/>
              </a:xfrm>
              <a:prstGeom prst="rect">
                <a:avLst/>
              </a:prstGeom>
              <a:noFill/>
            </p:spPr>
            <p:txBody>
              <a:bodyPr wrap="square" rtlCol="0">
                <a:spAutoFit/>
              </a:bodyPr>
              <a:lstStyle/>
              <a:p>
                <a:r>
                  <a:rPr lang="en-US" dirty="0"/>
                  <a:t>Each sub-job enters the directory matching its ID &amp; executes cat command. </a:t>
                </a:r>
              </a:p>
            </p:txBody>
          </p:sp>
        </p:grpSp>
      </p:grpSp>
    </p:spTree>
    <p:extLst>
      <p:ext uri="{BB962C8B-B14F-4D97-AF65-F5344CB8AC3E}">
        <p14:creationId xmlns:p14="http://schemas.microsoft.com/office/powerpoint/2010/main" val="13114874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A11A40-D321-1F4A-AF48-0CAB3507B79A}"/>
              </a:ext>
            </a:extLst>
          </p:cNvPr>
          <p:cNvSpPr>
            <a:spLocks noGrp="1"/>
          </p:cNvSpPr>
          <p:nvPr>
            <p:ph idx="1"/>
          </p:nvPr>
        </p:nvSpPr>
        <p:spPr>
          <a:xfrm>
            <a:off x="838200" y="1692000"/>
            <a:ext cx="10515600" cy="4664350"/>
          </a:xfrm>
        </p:spPr>
        <p:txBody>
          <a:bodyPr>
            <a:normAutofit fontScale="92500" lnSpcReduction="10000"/>
          </a:bodyPr>
          <a:lstStyle/>
          <a:p>
            <a:r>
              <a:rPr lang="en-US" dirty="0"/>
              <a:t>See </a:t>
            </a:r>
            <a:r>
              <a:rPr lang="en-US" dirty="0" err="1"/>
              <a:t>sample_array_job.bash</a:t>
            </a:r>
            <a:r>
              <a:rPr lang="en-US" dirty="0"/>
              <a:t> in Exercise3 folder.</a:t>
            </a:r>
          </a:p>
          <a:p>
            <a:r>
              <a:rPr lang="en-US" dirty="0"/>
              <a:t>Jobs should be submitted from </a:t>
            </a:r>
            <a:r>
              <a:rPr lang="en-US" i="1" dirty="0"/>
              <a:t>login</a:t>
            </a:r>
            <a:r>
              <a:rPr lang="en-US" dirty="0"/>
              <a:t> node using:</a:t>
            </a:r>
            <a:br>
              <a:rPr lang="en-US" dirty="0"/>
            </a:br>
            <a:br>
              <a:rPr lang="en-US" dirty="0"/>
            </a:br>
            <a:endParaRPr lang="en-US" dirty="0"/>
          </a:p>
          <a:p>
            <a:r>
              <a:rPr lang="en-US" dirty="0"/>
              <a:t>You should see the following output:</a:t>
            </a:r>
            <a:br>
              <a:rPr lang="en-US" dirty="0"/>
            </a:br>
            <a:br>
              <a:rPr lang="en-US" dirty="0"/>
            </a:br>
            <a:endParaRPr lang="en-US" dirty="0"/>
          </a:p>
          <a:p>
            <a:r>
              <a:rPr lang="en-US" dirty="0"/>
              <a:t>When the job finishes, you should have 4 </a:t>
            </a:r>
            <a:r>
              <a:rPr lang="en-US" i="1" dirty="0" err="1"/>
              <a:t>JOBID_SUBJOBID.output</a:t>
            </a:r>
            <a:r>
              <a:rPr lang="en-US" i="1" dirty="0"/>
              <a:t> </a:t>
            </a:r>
            <a:r>
              <a:rPr lang="en-US" dirty="0"/>
              <a:t>&amp; </a:t>
            </a:r>
            <a:r>
              <a:rPr lang="en-US" i="1" dirty="0" err="1"/>
              <a:t>JOBID_SUBJOBID.error</a:t>
            </a:r>
            <a:r>
              <a:rPr lang="en-US" i="1" dirty="0"/>
              <a:t> </a:t>
            </a:r>
            <a:r>
              <a:rPr lang="en-US" dirty="0"/>
              <a:t>files</a:t>
            </a:r>
            <a:r>
              <a:rPr lang="en-US" i="1" dirty="0"/>
              <a:t>.</a:t>
            </a:r>
          </a:p>
          <a:p>
            <a:r>
              <a:rPr lang="en-US" dirty="0"/>
              <a:t>If the job completed successfully, </a:t>
            </a:r>
          </a:p>
          <a:p>
            <a:pPr lvl="1"/>
            <a:r>
              <a:rPr lang="en-US" i="1" dirty="0" err="1"/>
              <a:t>jobid_subjobid.error</a:t>
            </a:r>
            <a:r>
              <a:rPr lang="en-US" i="1" dirty="0"/>
              <a:t> </a:t>
            </a:r>
            <a:r>
              <a:rPr lang="en-US" dirty="0"/>
              <a:t>should be empty, &amp; </a:t>
            </a:r>
          </a:p>
          <a:p>
            <a:pPr lvl="1"/>
            <a:r>
              <a:rPr lang="en-US" i="1" dirty="0" err="1"/>
              <a:t>jobid_subjobid.output</a:t>
            </a:r>
            <a:r>
              <a:rPr lang="en-US" i="1" dirty="0"/>
              <a:t> </a:t>
            </a:r>
            <a:r>
              <a:rPr lang="en-US" dirty="0"/>
              <a:t>should have the contents of </a:t>
            </a:r>
            <a:r>
              <a:rPr lang="en-US" dirty="0" err="1"/>
              <a:t>a.txt</a:t>
            </a:r>
            <a:r>
              <a:rPr lang="en-US" dirty="0"/>
              <a:t> as output.</a:t>
            </a:r>
          </a:p>
        </p:txBody>
      </p:sp>
      <p:sp>
        <p:nvSpPr>
          <p:cNvPr id="2" name="Title 1">
            <a:extLst>
              <a:ext uri="{FF2B5EF4-FFF2-40B4-BE49-F238E27FC236}">
                <a16:creationId xmlns:a16="http://schemas.microsoft.com/office/drawing/2014/main" id="{3C9A2819-8E41-AA45-BA1A-85D94C4097B3}"/>
              </a:ext>
            </a:extLst>
          </p:cNvPr>
          <p:cNvSpPr>
            <a:spLocks noGrp="1"/>
          </p:cNvSpPr>
          <p:nvPr>
            <p:ph type="title"/>
          </p:nvPr>
        </p:nvSpPr>
        <p:spPr/>
        <p:txBody>
          <a:bodyPr>
            <a:noAutofit/>
          </a:bodyPr>
          <a:lstStyle/>
          <a:p>
            <a:pPr algn="ctr"/>
            <a:r>
              <a:rPr lang="en-US" sz="3600" b="1" dirty="0"/>
              <a:t>Exercise 3</a:t>
            </a:r>
            <a:br>
              <a:rPr lang="en-US" sz="3600" dirty="0"/>
            </a:br>
            <a:r>
              <a:rPr lang="en-US" sz="2800" dirty="0"/>
              <a:t>Submit array job using SBATCH</a:t>
            </a:r>
            <a:endParaRPr lang="en-US" sz="2000" dirty="0"/>
          </a:p>
        </p:txBody>
      </p:sp>
      <p:sp>
        <p:nvSpPr>
          <p:cNvPr id="5" name="Slide Number Placeholder 4">
            <a:extLst>
              <a:ext uri="{FF2B5EF4-FFF2-40B4-BE49-F238E27FC236}">
                <a16:creationId xmlns:a16="http://schemas.microsoft.com/office/drawing/2014/main" id="{B495F844-739A-C04C-8F12-A515A81FB1B8}"/>
              </a:ext>
            </a:extLst>
          </p:cNvPr>
          <p:cNvSpPr>
            <a:spLocks noGrp="1"/>
          </p:cNvSpPr>
          <p:nvPr>
            <p:ph type="sldNum" sz="quarter" idx="10"/>
          </p:nvPr>
        </p:nvSpPr>
        <p:spPr/>
        <p:txBody>
          <a:bodyPr/>
          <a:lstStyle/>
          <a:p>
            <a:fld id="{2BE017B6-6466-CA44-A203-DCC007137B39}" type="slidenum">
              <a:rPr lang="en-US" smtClean="0"/>
              <a:pPr/>
              <a:t>57</a:t>
            </a:fld>
            <a:endParaRPr lang="en-US" dirty="0"/>
          </a:p>
        </p:txBody>
      </p:sp>
      <p:grpSp>
        <p:nvGrpSpPr>
          <p:cNvPr id="4" name="Group 3">
            <a:extLst>
              <a:ext uri="{FF2B5EF4-FFF2-40B4-BE49-F238E27FC236}">
                <a16:creationId xmlns:a16="http://schemas.microsoft.com/office/drawing/2014/main" id="{E3D54EE3-D2AC-3344-949F-F9451F10324B}"/>
              </a:ext>
            </a:extLst>
          </p:cNvPr>
          <p:cNvGrpSpPr/>
          <p:nvPr/>
        </p:nvGrpSpPr>
        <p:grpSpPr>
          <a:xfrm>
            <a:off x="1179842" y="2693605"/>
            <a:ext cx="8919146" cy="1523486"/>
            <a:chOff x="1179842" y="2693605"/>
            <a:chExt cx="8919146" cy="1523486"/>
          </a:xfrm>
        </p:grpSpPr>
        <p:sp>
          <p:nvSpPr>
            <p:cNvPr id="6" name="TextBox 5">
              <a:extLst>
                <a:ext uri="{FF2B5EF4-FFF2-40B4-BE49-F238E27FC236}">
                  <a16:creationId xmlns:a16="http://schemas.microsoft.com/office/drawing/2014/main" id="{94ACBF93-26F5-BC47-84AA-6BC5E1480D1B}"/>
                </a:ext>
              </a:extLst>
            </p:cNvPr>
            <p:cNvSpPr txBox="1"/>
            <p:nvPr/>
          </p:nvSpPr>
          <p:spPr>
            <a:xfrm>
              <a:off x="1179842" y="2693605"/>
              <a:ext cx="8919146" cy="369332"/>
            </a:xfrm>
            <a:prstGeom prst="rect">
              <a:avLst/>
            </a:prstGeom>
            <a:solidFill>
              <a:schemeClr val="bg1">
                <a:lumMod val="95000"/>
              </a:schemeClr>
            </a:solidFill>
            <a:ln>
              <a:solidFill>
                <a:schemeClr val="tx1"/>
              </a:solidFill>
            </a:ln>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US" dirty="0"/>
                <a:t>$ </a:t>
              </a:r>
              <a:r>
                <a:rPr lang="en-US" dirty="0" err="1"/>
                <a:t>sbatch</a:t>
              </a:r>
              <a:r>
                <a:rPr lang="en-US" dirty="0"/>
                <a:t> </a:t>
              </a:r>
              <a:r>
                <a:rPr lang="en-US" dirty="0" err="1"/>
                <a:t>sample_array_job.bash</a:t>
              </a:r>
              <a:endParaRPr lang="en-US" dirty="0"/>
            </a:p>
          </p:txBody>
        </p:sp>
        <p:sp>
          <p:nvSpPr>
            <p:cNvPr id="7" name="TextBox 6">
              <a:extLst>
                <a:ext uri="{FF2B5EF4-FFF2-40B4-BE49-F238E27FC236}">
                  <a16:creationId xmlns:a16="http://schemas.microsoft.com/office/drawing/2014/main" id="{B8F81E11-A2A0-3047-975B-C1DF3084A301}"/>
                </a:ext>
              </a:extLst>
            </p:cNvPr>
            <p:cNvSpPr txBox="1"/>
            <p:nvPr/>
          </p:nvSpPr>
          <p:spPr>
            <a:xfrm>
              <a:off x="1179842" y="3847759"/>
              <a:ext cx="8919146" cy="369332"/>
            </a:xfrm>
            <a:prstGeom prst="rect">
              <a:avLst/>
            </a:prstGeom>
            <a:solidFill>
              <a:schemeClr val="bg1">
                <a:lumMod val="95000"/>
              </a:schemeClr>
            </a:solidFill>
            <a:ln>
              <a:solidFill>
                <a:schemeClr val="tx1"/>
              </a:solidFill>
            </a:ln>
          </p:spPr>
          <p:txBody>
            <a:bodyPr wrap="square" rtlCol="0">
              <a:spAutoFit/>
            </a:bodyPr>
            <a:lstStyle>
              <a:defPPr>
                <a:defRPr lang="en-US"/>
              </a:defPPr>
              <a:lvl1pPr>
                <a:defRPr>
                  <a:latin typeface="Courier New" panose="02070309020205020404" pitchFamily="49" charset="0"/>
                  <a:cs typeface="Courier New" panose="02070309020205020404" pitchFamily="49" charset="0"/>
                </a:defRPr>
              </a:lvl1pPr>
            </a:lstStyle>
            <a:p>
              <a:r>
                <a:rPr lang="en-US" dirty="0"/>
                <a:t>$ Submitted batch job &lt;</a:t>
              </a:r>
              <a:r>
                <a:rPr lang="en-US" dirty="0" err="1"/>
                <a:t>jobid</a:t>
              </a:r>
              <a:r>
                <a:rPr lang="en-US" dirty="0"/>
                <a:t>&gt; </a:t>
              </a:r>
            </a:p>
          </p:txBody>
        </p:sp>
      </p:grpSp>
    </p:spTree>
    <p:extLst>
      <p:ext uri="{BB962C8B-B14F-4D97-AF65-F5344CB8AC3E}">
        <p14:creationId xmlns:p14="http://schemas.microsoft.com/office/powerpoint/2010/main" val="1450637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8</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501650"/>
            <a:ext cx="10515600" cy="934208"/>
          </a:xfrm>
        </p:spPr>
        <p:txBody>
          <a:bodyPr>
            <a:normAutofit/>
          </a:bodyPr>
          <a:lstStyle/>
          <a:p>
            <a:pPr algn="ctr"/>
            <a:r>
              <a:rPr lang="en-US" sz="4000" b="1" dirty="0"/>
              <a:t>CPU Partitions on Discovery</a:t>
            </a:r>
            <a:endParaRPr lang="en-US" sz="4000" dirty="0"/>
          </a:p>
        </p:txBody>
      </p:sp>
      <p:graphicFrame>
        <p:nvGraphicFramePr>
          <p:cNvPr id="8" name="Table 7">
            <a:extLst>
              <a:ext uri="{FF2B5EF4-FFF2-40B4-BE49-F238E27FC236}">
                <a16:creationId xmlns:a16="http://schemas.microsoft.com/office/drawing/2014/main" id="{4595F991-FBE0-AC4D-BAA0-293F1B1F5BD0}"/>
              </a:ext>
            </a:extLst>
          </p:cNvPr>
          <p:cNvGraphicFramePr>
            <a:graphicFrameLocks noGrp="1"/>
          </p:cNvGraphicFramePr>
          <p:nvPr>
            <p:extLst>
              <p:ext uri="{D42A27DB-BD31-4B8C-83A1-F6EECF244321}">
                <p14:modId xmlns:p14="http://schemas.microsoft.com/office/powerpoint/2010/main" val="3792118795"/>
              </p:ext>
            </p:extLst>
          </p:nvPr>
        </p:nvGraphicFramePr>
        <p:xfrm>
          <a:off x="2158932" y="1455020"/>
          <a:ext cx="7671485" cy="4837572"/>
        </p:xfrm>
        <a:graphic>
          <a:graphicData uri="http://schemas.openxmlformats.org/drawingml/2006/table">
            <a:tbl>
              <a:tblPr/>
              <a:tblGrid>
                <a:gridCol w="1272747">
                  <a:extLst>
                    <a:ext uri="{9D8B030D-6E8A-4147-A177-3AD203B41FA5}">
                      <a16:colId xmlns:a16="http://schemas.microsoft.com/office/drawing/2014/main" val="2780244802"/>
                    </a:ext>
                  </a:extLst>
                </a:gridCol>
                <a:gridCol w="840260">
                  <a:extLst>
                    <a:ext uri="{9D8B030D-6E8A-4147-A177-3AD203B41FA5}">
                      <a16:colId xmlns:a16="http://schemas.microsoft.com/office/drawing/2014/main" val="3784223731"/>
                    </a:ext>
                  </a:extLst>
                </a:gridCol>
                <a:gridCol w="1902940">
                  <a:extLst>
                    <a:ext uri="{9D8B030D-6E8A-4147-A177-3AD203B41FA5}">
                      <a16:colId xmlns:a16="http://schemas.microsoft.com/office/drawing/2014/main" val="2685274297"/>
                    </a:ext>
                  </a:extLst>
                </a:gridCol>
                <a:gridCol w="963827">
                  <a:extLst>
                    <a:ext uri="{9D8B030D-6E8A-4147-A177-3AD203B41FA5}">
                      <a16:colId xmlns:a16="http://schemas.microsoft.com/office/drawing/2014/main" val="3980591072"/>
                    </a:ext>
                  </a:extLst>
                </a:gridCol>
                <a:gridCol w="2691711">
                  <a:extLst>
                    <a:ext uri="{9D8B030D-6E8A-4147-A177-3AD203B41FA5}">
                      <a16:colId xmlns:a16="http://schemas.microsoft.com/office/drawing/2014/main" val="2498313544"/>
                    </a:ext>
                  </a:extLst>
                </a:gridCol>
              </a:tblGrid>
              <a:tr h="216889">
                <a:tc>
                  <a:txBody>
                    <a:bodyPr/>
                    <a:lstStyle/>
                    <a:p>
                      <a:r>
                        <a:rPr lang="en-US" sz="1400" b="1" dirty="0">
                          <a:effectLst/>
                        </a:rPr>
                        <a:t>Partition Name</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400" b="1" dirty="0">
                          <a:effectLst/>
                        </a:rPr>
                        <a:t>Requires approval?</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400" b="1" dirty="0">
                          <a:effectLst/>
                        </a:rPr>
                        <a:t>Time limit (default/max)</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400" b="1">
                          <a:effectLst/>
                        </a:rPr>
                        <a:t>RAM limit</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400" b="1">
                          <a:effectLst/>
                        </a:rPr>
                        <a:t>Use Case</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extLst>
                  <a:ext uri="{0D108BD9-81ED-4DB2-BD59-A6C34878D82A}">
                    <a16:rowId xmlns:a16="http://schemas.microsoft.com/office/drawing/2014/main" val="2942117442"/>
                  </a:ext>
                </a:extLst>
              </a:tr>
              <a:tr h="643890">
                <a:tc>
                  <a:txBody>
                    <a:bodyPr/>
                    <a:lstStyle/>
                    <a:p>
                      <a:pPr fontAlgn="ctr"/>
                      <a:r>
                        <a:rPr lang="en-US" sz="1600" b="1" dirty="0">
                          <a:effectLst/>
                        </a:rPr>
                        <a:t>debug</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400">
                          <a:effectLst/>
                        </a:rPr>
                        <a:t>No</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400" dirty="0">
                          <a:effectLst/>
                        </a:rPr>
                        <a:t>20 minutes/20 minutes</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400">
                          <a:effectLst/>
                        </a:rPr>
                        <a:t>256GB</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400" dirty="0">
                          <a:effectLst/>
                        </a:rPr>
                        <a:t>Best for serial and parallel jobs that can run </a:t>
                      </a:r>
                      <a:r>
                        <a:rPr lang="en-US" sz="1600" b="1" dirty="0">
                          <a:effectLst/>
                        </a:rPr>
                        <a:t>under 20 minutes</a:t>
                      </a:r>
                      <a:r>
                        <a:rPr lang="en-US" sz="1400" dirty="0">
                          <a:effectLst/>
                        </a:rPr>
                        <a:t>. Good for testing code.</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1428745166"/>
                  </a:ext>
                </a:extLst>
              </a:tr>
              <a:tr h="460889">
                <a:tc>
                  <a:txBody>
                    <a:bodyPr/>
                    <a:lstStyle/>
                    <a:p>
                      <a:pPr fontAlgn="ctr"/>
                      <a:r>
                        <a:rPr lang="en-US" sz="1600" b="1" dirty="0">
                          <a:effectLst/>
                        </a:rPr>
                        <a:t>express</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en-US" sz="1400" dirty="0">
                          <a:effectLst/>
                        </a:rPr>
                        <a:t>No</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en-US" sz="1400" dirty="0">
                          <a:effectLst/>
                        </a:rPr>
                        <a:t>30 minutes/60 minutes</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en-US" sz="1400">
                          <a:effectLst/>
                        </a:rPr>
                        <a:t>25TB</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en-US" sz="1400" dirty="0">
                          <a:effectLst/>
                        </a:rPr>
                        <a:t>Best for serial and parallel jobs that can run </a:t>
                      </a:r>
                      <a:r>
                        <a:rPr lang="en-US" sz="1600" b="1" kern="1200" dirty="0">
                          <a:solidFill>
                            <a:schemeClr val="tx1"/>
                          </a:solidFill>
                          <a:effectLst/>
                          <a:latin typeface="+mn-lt"/>
                          <a:ea typeface="+mn-ea"/>
                          <a:cs typeface="+mn-cs"/>
                        </a:rPr>
                        <a:t>under 60 minutes</a:t>
                      </a:r>
                      <a:r>
                        <a:rPr lang="en-US" sz="1400" dirty="0">
                          <a:effectLst/>
                        </a:rPr>
                        <a:t>.</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extLst>
                  <a:ext uri="{0D108BD9-81ED-4DB2-BD59-A6C34878D82A}">
                    <a16:rowId xmlns:a16="http://schemas.microsoft.com/office/drawing/2014/main" val="2403015100"/>
                  </a:ext>
                </a:extLst>
              </a:tr>
              <a:tr h="704890">
                <a:tc>
                  <a:txBody>
                    <a:bodyPr/>
                    <a:lstStyle/>
                    <a:p>
                      <a:pPr fontAlgn="ctr"/>
                      <a:r>
                        <a:rPr lang="en-US" sz="1600" b="1" dirty="0">
                          <a:effectLst/>
                        </a:rPr>
                        <a:t>short</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400">
                          <a:effectLst/>
                        </a:rPr>
                        <a:t>No</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400" dirty="0">
                          <a:effectLst/>
                        </a:rPr>
                        <a:t>4 hours/24 Hours</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400">
                          <a:effectLst/>
                        </a:rPr>
                        <a:t>25TB</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400" dirty="0">
                          <a:effectLst/>
                        </a:rPr>
                        <a:t>Best for serial or small parallel jobs (--nodes=2 max) that need to run for </a:t>
                      </a:r>
                      <a:r>
                        <a:rPr lang="en-US" sz="1600" b="1" kern="1200" dirty="0">
                          <a:solidFill>
                            <a:schemeClr val="tx1"/>
                          </a:solidFill>
                          <a:effectLst/>
                          <a:latin typeface="+mn-lt"/>
                          <a:ea typeface="+mn-ea"/>
                          <a:cs typeface="+mn-cs"/>
                        </a:rPr>
                        <a:t>up to 24 hours</a:t>
                      </a:r>
                      <a:r>
                        <a:rPr lang="en-US" sz="1400" dirty="0">
                          <a:effectLst/>
                        </a:rPr>
                        <a:t>.</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1267627360"/>
                  </a:ext>
                </a:extLst>
              </a:tr>
              <a:tr h="1009890">
                <a:tc>
                  <a:txBody>
                    <a:bodyPr/>
                    <a:lstStyle/>
                    <a:p>
                      <a:pPr fontAlgn="ctr"/>
                      <a:r>
                        <a:rPr lang="en-US" sz="1600" b="1" dirty="0">
                          <a:effectLst/>
                        </a:rPr>
                        <a:t>long</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400" b="1" dirty="0">
                          <a:effectLst/>
                        </a:rPr>
                        <a:t>Yes</a:t>
                      </a:r>
                      <a:endParaRPr lang="en-US" sz="1400" dirty="0">
                        <a:effectLst/>
                      </a:endParaRP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400" dirty="0">
                          <a:effectLst/>
                        </a:rPr>
                        <a:t>1 day/5 Days</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400">
                          <a:effectLst/>
                        </a:rPr>
                        <a:t>25TB</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400" dirty="0">
                          <a:effectLst/>
                        </a:rPr>
                        <a:t>Primarily for serial or parallel jobs that need to run for </a:t>
                      </a:r>
                      <a:r>
                        <a:rPr lang="en-US" sz="1600" b="1" kern="1200" dirty="0">
                          <a:solidFill>
                            <a:schemeClr val="tx1"/>
                          </a:solidFill>
                          <a:effectLst/>
                          <a:latin typeface="+mn-lt"/>
                          <a:ea typeface="+mn-ea"/>
                          <a:cs typeface="+mn-cs"/>
                        </a:rPr>
                        <a:t>more than 24 hours</a:t>
                      </a:r>
                      <a:r>
                        <a:rPr lang="en-US" sz="1400" dirty="0">
                          <a:effectLst/>
                        </a:rPr>
                        <a:t>. Need to prove that your code cannot be checkpointed to use this partition.</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26194347"/>
                  </a:ext>
                </a:extLst>
              </a:tr>
              <a:tr h="1314890">
                <a:tc>
                  <a:txBody>
                    <a:bodyPr/>
                    <a:lstStyle/>
                    <a:p>
                      <a:pPr fontAlgn="ctr"/>
                      <a:r>
                        <a:rPr lang="en-US" sz="1600" b="1" dirty="0">
                          <a:effectLst/>
                        </a:rPr>
                        <a:t>large</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400" b="1">
                          <a:effectLst/>
                        </a:rPr>
                        <a:t>Yes</a:t>
                      </a:r>
                      <a:endParaRPr lang="en-US" sz="1400">
                        <a:effectLst/>
                      </a:endParaRP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400" dirty="0">
                          <a:effectLst/>
                        </a:rPr>
                        <a:t>6 hours/6 Hours</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400" dirty="0">
                          <a:effectLst/>
                        </a:rPr>
                        <a:t>N/A</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400" dirty="0">
                          <a:effectLst/>
                        </a:rPr>
                        <a:t>Primarily for running parallel jobs that can efficiently use more than 2 nodes. Need to demonstrate that your code is optimized for running on more than 2 nodes.</a:t>
                      </a:r>
                    </a:p>
                  </a:txBody>
                  <a:tcPr marL="33889" marR="33889" marT="16944" marB="1694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686674555"/>
                  </a:ext>
                </a:extLst>
              </a:tr>
            </a:tbl>
          </a:graphicData>
        </a:graphic>
      </p:graphicFrame>
      <p:sp>
        <p:nvSpPr>
          <p:cNvPr id="9" name="Rectangle 8">
            <a:extLst>
              <a:ext uri="{FF2B5EF4-FFF2-40B4-BE49-F238E27FC236}">
                <a16:creationId xmlns:a16="http://schemas.microsoft.com/office/drawing/2014/main" id="{71D6056E-3A0E-CB49-97AC-6449D24E7148}"/>
              </a:ext>
            </a:extLst>
          </p:cNvPr>
          <p:cNvSpPr/>
          <p:nvPr/>
        </p:nvSpPr>
        <p:spPr>
          <a:xfrm>
            <a:off x="604452" y="6397718"/>
            <a:ext cx="10643286" cy="369332"/>
          </a:xfrm>
          <a:prstGeom prst="rect">
            <a:avLst/>
          </a:prstGeom>
        </p:spPr>
        <p:txBody>
          <a:bodyPr wrap="square">
            <a:spAutoFit/>
          </a:bodyPr>
          <a:lstStyle/>
          <a:p>
            <a:r>
              <a:rPr lang="en-US" dirty="0">
                <a:solidFill>
                  <a:srgbClr val="404040"/>
                </a:solidFill>
                <a:latin typeface="Lato"/>
                <a:hlinkClick r:id="rId3"/>
              </a:rPr>
              <a:t>https://rc-docs.northeastern.edu/en/latest/hardware/partitions.html</a:t>
            </a:r>
            <a:endParaRPr lang="en-US" dirty="0">
              <a:solidFill>
                <a:srgbClr val="404040"/>
              </a:solidFill>
              <a:latin typeface="Lato"/>
            </a:endParaRPr>
          </a:p>
        </p:txBody>
      </p:sp>
    </p:spTree>
    <p:extLst>
      <p:ext uri="{BB962C8B-B14F-4D97-AF65-F5344CB8AC3E}">
        <p14:creationId xmlns:p14="http://schemas.microsoft.com/office/powerpoint/2010/main" val="3091588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9025B4-116B-5F4E-BEF9-969A45ADBE29}"/>
              </a:ext>
            </a:extLst>
          </p:cNvPr>
          <p:cNvSpPr>
            <a:spLocks noGrp="1"/>
          </p:cNvSpPr>
          <p:nvPr>
            <p:ph type="sldNum" sz="quarter" idx="10"/>
          </p:nvPr>
        </p:nvSpPr>
        <p:spPr/>
        <p:txBody>
          <a:bodyPr/>
          <a:lstStyle/>
          <a:p>
            <a:fld id="{2BE017B6-6466-CA44-A203-DCC007137B39}" type="slidenum">
              <a:rPr lang="en-US" smtClean="0"/>
              <a:pPr/>
              <a:t>9</a:t>
            </a:fld>
            <a:endParaRPr lang="en-US" dirty="0"/>
          </a:p>
        </p:txBody>
      </p:sp>
      <p:sp>
        <p:nvSpPr>
          <p:cNvPr id="5" name="Title 3">
            <a:extLst>
              <a:ext uri="{FF2B5EF4-FFF2-40B4-BE49-F238E27FC236}">
                <a16:creationId xmlns:a16="http://schemas.microsoft.com/office/drawing/2014/main" id="{31817002-6E02-4A46-AC76-DFBB4FB7EC28}"/>
              </a:ext>
            </a:extLst>
          </p:cNvPr>
          <p:cNvSpPr>
            <a:spLocks noGrp="1"/>
          </p:cNvSpPr>
          <p:nvPr>
            <p:ph type="title"/>
          </p:nvPr>
        </p:nvSpPr>
        <p:spPr>
          <a:xfrm>
            <a:off x="838200" y="110295"/>
            <a:ext cx="10515600" cy="1325563"/>
          </a:xfrm>
        </p:spPr>
        <p:txBody>
          <a:bodyPr>
            <a:normAutofit/>
          </a:bodyPr>
          <a:lstStyle/>
          <a:p>
            <a:pPr algn="ctr"/>
            <a:r>
              <a:rPr lang="en-US" sz="4000" b="1" dirty="0"/>
              <a:t>GPU Partitions on Discovery</a:t>
            </a:r>
            <a:endParaRPr lang="en-US" sz="4000" dirty="0"/>
          </a:p>
        </p:txBody>
      </p:sp>
      <p:sp>
        <p:nvSpPr>
          <p:cNvPr id="9" name="Rectangle 8">
            <a:extLst>
              <a:ext uri="{FF2B5EF4-FFF2-40B4-BE49-F238E27FC236}">
                <a16:creationId xmlns:a16="http://schemas.microsoft.com/office/drawing/2014/main" id="{71D6056E-3A0E-CB49-97AC-6449D24E7148}"/>
              </a:ext>
            </a:extLst>
          </p:cNvPr>
          <p:cNvSpPr/>
          <p:nvPr/>
        </p:nvSpPr>
        <p:spPr>
          <a:xfrm>
            <a:off x="540608" y="4923358"/>
            <a:ext cx="10643286" cy="369332"/>
          </a:xfrm>
          <a:prstGeom prst="rect">
            <a:avLst/>
          </a:prstGeom>
        </p:spPr>
        <p:txBody>
          <a:bodyPr wrap="square">
            <a:spAutoFit/>
          </a:bodyPr>
          <a:lstStyle/>
          <a:p>
            <a:r>
              <a:rPr lang="en-US" dirty="0">
                <a:solidFill>
                  <a:srgbClr val="404040"/>
                </a:solidFill>
                <a:latin typeface="Lato"/>
              </a:rPr>
              <a:t>If you need access to large, long, or </a:t>
            </a:r>
            <a:r>
              <a:rPr lang="en-US" dirty="0" err="1">
                <a:solidFill>
                  <a:srgbClr val="404040"/>
                </a:solidFill>
                <a:latin typeface="Lato"/>
              </a:rPr>
              <a:t>multigpu</a:t>
            </a:r>
            <a:r>
              <a:rPr lang="en-US" dirty="0">
                <a:solidFill>
                  <a:srgbClr val="404040"/>
                </a:solidFill>
                <a:latin typeface="Lato"/>
              </a:rPr>
              <a:t> partitions, you need to submit a </a:t>
            </a:r>
            <a:r>
              <a:rPr lang="en-US" dirty="0">
                <a:solidFill>
                  <a:srgbClr val="9B59B6"/>
                </a:solidFill>
                <a:latin typeface="Lato"/>
                <a:hlinkClick r:id="rId3"/>
              </a:rPr>
              <a:t>ServiceNow ticket</a:t>
            </a:r>
            <a:r>
              <a:rPr lang="en-US" dirty="0">
                <a:solidFill>
                  <a:srgbClr val="404040"/>
                </a:solidFill>
                <a:latin typeface="Lato"/>
              </a:rPr>
              <a:t>. </a:t>
            </a:r>
            <a:endParaRPr lang="en-QA" dirty="0"/>
          </a:p>
        </p:txBody>
      </p:sp>
      <p:graphicFrame>
        <p:nvGraphicFramePr>
          <p:cNvPr id="6" name="Table 5">
            <a:extLst>
              <a:ext uri="{FF2B5EF4-FFF2-40B4-BE49-F238E27FC236}">
                <a16:creationId xmlns:a16="http://schemas.microsoft.com/office/drawing/2014/main" id="{643048A6-5BB4-AE4E-B938-8EE51219FDCE}"/>
              </a:ext>
            </a:extLst>
          </p:cNvPr>
          <p:cNvGraphicFramePr>
            <a:graphicFrameLocks noGrp="1"/>
          </p:cNvGraphicFramePr>
          <p:nvPr>
            <p:extLst>
              <p:ext uri="{D42A27DB-BD31-4B8C-83A1-F6EECF244321}">
                <p14:modId xmlns:p14="http://schemas.microsoft.com/office/powerpoint/2010/main" val="80817533"/>
              </p:ext>
            </p:extLst>
          </p:nvPr>
        </p:nvGraphicFramePr>
        <p:xfrm>
          <a:off x="1770621" y="2061302"/>
          <a:ext cx="8650758" cy="2330226"/>
        </p:xfrm>
        <a:graphic>
          <a:graphicData uri="http://schemas.openxmlformats.org/drawingml/2006/table">
            <a:tbl>
              <a:tblPr/>
              <a:tblGrid>
                <a:gridCol w="979273">
                  <a:extLst>
                    <a:ext uri="{9D8B030D-6E8A-4147-A177-3AD203B41FA5}">
                      <a16:colId xmlns:a16="http://schemas.microsoft.com/office/drawing/2014/main" val="393341233"/>
                    </a:ext>
                  </a:extLst>
                </a:gridCol>
                <a:gridCol w="1322173">
                  <a:extLst>
                    <a:ext uri="{9D8B030D-6E8A-4147-A177-3AD203B41FA5}">
                      <a16:colId xmlns:a16="http://schemas.microsoft.com/office/drawing/2014/main" val="345507321"/>
                    </a:ext>
                  </a:extLst>
                </a:gridCol>
                <a:gridCol w="1444709">
                  <a:extLst>
                    <a:ext uri="{9D8B030D-6E8A-4147-A177-3AD203B41FA5}">
                      <a16:colId xmlns:a16="http://schemas.microsoft.com/office/drawing/2014/main" val="3045335538"/>
                    </a:ext>
                  </a:extLst>
                </a:gridCol>
                <a:gridCol w="988541">
                  <a:extLst>
                    <a:ext uri="{9D8B030D-6E8A-4147-A177-3AD203B41FA5}">
                      <a16:colId xmlns:a16="http://schemas.microsoft.com/office/drawing/2014/main" val="3803762023"/>
                    </a:ext>
                  </a:extLst>
                </a:gridCol>
                <a:gridCol w="1248032">
                  <a:extLst>
                    <a:ext uri="{9D8B030D-6E8A-4147-A177-3AD203B41FA5}">
                      <a16:colId xmlns:a16="http://schemas.microsoft.com/office/drawing/2014/main" val="2115185681"/>
                    </a:ext>
                  </a:extLst>
                </a:gridCol>
                <a:gridCol w="2668030">
                  <a:extLst>
                    <a:ext uri="{9D8B030D-6E8A-4147-A177-3AD203B41FA5}">
                      <a16:colId xmlns:a16="http://schemas.microsoft.com/office/drawing/2014/main" val="1177471937"/>
                    </a:ext>
                  </a:extLst>
                </a:gridCol>
              </a:tblGrid>
              <a:tr h="669916">
                <a:tc>
                  <a:txBody>
                    <a:bodyPr/>
                    <a:lstStyle/>
                    <a:p>
                      <a:r>
                        <a:rPr lang="en-US" sz="1500" b="1" dirty="0">
                          <a:effectLst/>
                        </a:rPr>
                        <a:t>Partition Name</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500" b="1">
                          <a:effectLst/>
                        </a:rPr>
                        <a:t>Requires approval?</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500" b="1">
                          <a:effectLst/>
                        </a:rPr>
                        <a:t>Time limit (default/max)</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500" b="1">
                          <a:effectLst/>
                        </a:rPr>
                        <a:t>GPU per job limit</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500" b="1">
                          <a:effectLst/>
                        </a:rPr>
                        <a:t>GPU per user limit</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r>
                        <a:rPr lang="en-US" sz="1500" b="1" dirty="0">
                          <a:effectLst/>
                        </a:rPr>
                        <a:t>Use Case</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extLst>
                  <a:ext uri="{0D108BD9-81ED-4DB2-BD59-A6C34878D82A}">
                    <a16:rowId xmlns:a16="http://schemas.microsoft.com/office/drawing/2014/main" val="3325714752"/>
                  </a:ext>
                </a:extLst>
              </a:tr>
              <a:tr h="616848">
                <a:tc>
                  <a:txBody>
                    <a:bodyPr/>
                    <a:lstStyle/>
                    <a:p>
                      <a:pPr fontAlgn="ctr"/>
                      <a:r>
                        <a:rPr lang="en-US" sz="1500" b="1" dirty="0" err="1">
                          <a:effectLst/>
                        </a:rPr>
                        <a:t>gpu</a:t>
                      </a:r>
                      <a:endParaRPr lang="en-US" sz="1500" b="1" dirty="0">
                        <a:effectLst/>
                      </a:endParaRP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500" dirty="0">
                          <a:effectLst/>
                        </a:rPr>
                        <a:t>No</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500">
                          <a:effectLst/>
                        </a:rPr>
                        <a:t>4 hours/8 Hours</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QA" sz="1500" dirty="0">
                          <a:effectLst/>
                        </a:rPr>
                        <a:t>1</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QA" sz="1500">
                          <a:effectLst/>
                        </a:rPr>
                        <a:t>8</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1500" dirty="0">
                          <a:effectLst/>
                        </a:rPr>
                        <a:t>For jobs that can run on a </a:t>
                      </a:r>
                      <a:r>
                        <a:rPr lang="en-US" sz="1500" b="1" dirty="0">
                          <a:effectLst/>
                        </a:rPr>
                        <a:t>single GPU processor</a:t>
                      </a:r>
                      <a:r>
                        <a:rPr lang="en-US" sz="1500" dirty="0">
                          <a:effectLst/>
                        </a:rPr>
                        <a:t>.</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1767618865"/>
                  </a:ext>
                </a:extLst>
              </a:tr>
              <a:tr h="1043462">
                <a:tc>
                  <a:txBody>
                    <a:bodyPr/>
                    <a:lstStyle/>
                    <a:p>
                      <a:pPr fontAlgn="ctr"/>
                      <a:r>
                        <a:rPr lang="en-US" sz="1500" b="1" dirty="0" err="1">
                          <a:effectLst/>
                        </a:rPr>
                        <a:t>multigpu</a:t>
                      </a:r>
                      <a:endParaRPr lang="en-US" sz="1500" b="1" dirty="0">
                        <a:effectLst/>
                      </a:endParaRP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500" b="1" dirty="0">
                          <a:effectLst/>
                        </a:rPr>
                        <a:t>Yes</a:t>
                      </a:r>
                      <a:endParaRPr lang="en-US" sz="1500" dirty="0">
                        <a:effectLst/>
                      </a:endParaRP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500" dirty="0">
                          <a:effectLst/>
                        </a:rPr>
                        <a:t>4 hours/24 Hours</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QA" sz="1500" dirty="0">
                          <a:effectLst/>
                        </a:rPr>
                        <a:t>12</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QA" sz="1500" dirty="0">
                          <a:effectLst/>
                        </a:rPr>
                        <a:t>12</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tc>
                  <a:txBody>
                    <a:bodyPr/>
                    <a:lstStyle/>
                    <a:p>
                      <a:pPr fontAlgn="ctr"/>
                      <a:r>
                        <a:rPr lang="en-US" sz="1500" dirty="0">
                          <a:effectLst/>
                        </a:rPr>
                        <a:t>For jobs that require </a:t>
                      </a:r>
                      <a:r>
                        <a:rPr lang="en-US" sz="1500" b="1" dirty="0">
                          <a:effectLst/>
                        </a:rPr>
                        <a:t>more than one GPU and take up to 24 hours </a:t>
                      </a:r>
                      <a:r>
                        <a:rPr lang="en-US" sz="1500" dirty="0">
                          <a:effectLst/>
                        </a:rPr>
                        <a:t>to run.</a:t>
                      </a:r>
                    </a:p>
                  </a:txBody>
                  <a:tcPr marL="129504" marR="129504" marT="64752" marB="64752"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36813511"/>
                  </a:ext>
                </a:extLst>
              </a:tr>
            </a:tbl>
          </a:graphicData>
        </a:graphic>
      </p:graphicFrame>
    </p:spTree>
    <p:extLst>
      <p:ext uri="{BB962C8B-B14F-4D97-AF65-F5344CB8AC3E}">
        <p14:creationId xmlns:p14="http://schemas.microsoft.com/office/powerpoint/2010/main" val="1576201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A3F826-B333-8844-9AFA-F85D470959E3}"/>
              </a:ext>
            </a:extLst>
          </p:cNvPr>
          <p:cNvSpPr>
            <a:spLocks noGrp="1"/>
          </p:cNvSpPr>
          <p:nvPr>
            <p:ph idx="1"/>
          </p:nvPr>
        </p:nvSpPr>
        <p:spPr>
          <a:xfrm>
            <a:off x="838200" y="1692001"/>
            <a:ext cx="9606566" cy="4351338"/>
          </a:xfrm>
        </p:spPr>
        <p:txBody>
          <a:bodyPr>
            <a:normAutofit/>
          </a:bodyPr>
          <a:lstStyle/>
          <a:p>
            <a:r>
              <a:rPr lang="en-US" dirty="0"/>
              <a:t>Need to have an NU account &amp; a sponsor before requesting a Discovery account.</a:t>
            </a:r>
          </a:p>
          <a:p>
            <a:r>
              <a:rPr lang="en-US" dirty="0"/>
              <a:t>Sponsor approves your access request form. </a:t>
            </a:r>
          </a:p>
          <a:p>
            <a:r>
              <a:rPr lang="en-US" dirty="0"/>
              <a:t>All student club members must indicate </a:t>
            </a:r>
            <a:r>
              <a:rPr lang="en-US" dirty="0" err="1"/>
              <a:t>Slurm</a:t>
            </a:r>
            <a:r>
              <a:rPr lang="en-US" dirty="0"/>
              <a:t> account they would like to be associated with &amp; communicate to RC. </a:t>
            </a:r>
          </a:p>
          <a:p>
            <a:r>
              <a:rPr lang="en-US" dirty="0"/>
              <a:t>Access request form and more information available on </a:t>
            </a:r>
            <a:br>
              <a:rPr lang="en-US" dirty="0"/>
            </a:br>
            <a:r>
              <a:rPr lang="en-US" dirty="0">
                <a:hlinkClick r:id="rId2"/>
              </a:rPr>
              <a:t>https://rc-docs.northeastern.edu/en/latest/get_started/get_access.html</a:t>
            </a:r>
            <a:endParaRPr lang="en-US" dirty="0"/>
          </a:p>
          <a:p>
            <a:pPr marL="0" indent="0">
              <a:buNone/>
            </a:pPr>
            <a:endParaRPr lang="en-US" dirty="0"/>
          </a:p>
        </p:txBody>
      </p:sp>
      <p:sp>
        <p:nvSpPr>
          <p:cNvPr id="3" name="Title 2">
            <a:extLst>
              <a:ext uri="{FF2B5EF4-FFF2-40B4-BE49-F238E27FC236}">
                <a16:creationId xmlns:a16="http://schemas.microsoft.com/office/drawing/2014/main" id="{177B9A12-894E-B44E-924C-7D57CB88DF65}"/>
              </a:ext>
            </a:extLst>
          </p:cNvPr>
          <p:cNvSpPr>
            <a:spLocks noGrp="1"/>
          </p:cNvSpPr>
          <p:nvPr>
            <p:ph type="title"/>
          </p:nvPr>
        </p:nvSpPr>
        <p:spPr/>
        <p:txBody>
          <a:bodyPr/>
          <a:lstStyle/>
          <a:p>
            <a:r>
              <a:rPr lang="en-US" dirty="0"/>
              <a:t>Request A Discovery Account</a:t>
            </a:r>
          </a:p>
        </p:txBody>
      </p:sp>
      <p:sp>
        <p:nvSpPr>
          <p:cNvPr id="4" name="Slide Number Placeholder 3">
            <a:extLst>
              <a:ext uri="{FF2B5EF4-FFF2-40B4-BE49-F238E27FC236}">
                <a16:creationId xmlns:a16="http://schemas.microsoft.com/office/drawing/2014/main" id="{3E3D96C1-8C8A-524A-84AF-CA35D6DA73DE}"/>
              </a:ext>
            </a:extLst>
          </p:cNvPr>
          <p:cNvSpPr>
            <a:spLocks noGrp="1"/>
          </p:cNvSpPr>
          <p:nvPr>
            <p:ph type="sldNum" sz="quarter" idx="4"/>
          </p:nvPr>
        </p:nvSpPr>
        <p:spPr/>
        <p:txBody>
          <a:bodyPr/>
          <a:lstStyle/>
          <a:p>
            <a:fld id="{2BE017B6-6466-CA44-A203-DCC007137B39}" type="slidenum">
              <a:rPr lang="en-US" smtClean="0"/>
              <a:pPr/>
              <a:t>10</a:t>
            </a:fld>
            <a:endParaRPr lang="en-US" dirty="0"/>
          </a:p>
        </p:txBody>
      </p:sp>
    </p:spTree>
    <p:extLst>
      <p:ext uri="{BB962C8B-B14F-4D97-AF65-F5344CB8AC3E}">
        <p14:creationId xmlns:p14="http://schemas.microsoft.com/office/powerpoint/2010/main" val="2480536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pPr>
            <a:r>
              <a:rPr lang="en-US" dirty="0">
                <a:solidFill>
                  <a:srgbClr val="FFFF00"/>
                </a:solidFill>
              </a:rPr>
              <a:t>Mac</a:t>
            </a:r>
            <a:r>
              <a:rPr lang="en-US" dirty="0"/>
              <a:t>: Use Terminal</a:t>
            </a:r>
          </a:p>
          <a:p>
            <a:pPr marL="0" indent="0">
              <a:buNone/>
            </a:pPr>
            <a:r>
              <a:rPr lang="en-US" dirty="0">
                <a:solidFill>
                  <a:srgbClr val="FFFF00"/>
                </a:solidFill>
              </a:rPr>
              <a:t>Windows</a:t>
            </a:r>
            <a:r>
              <a:rPr lang="en-US" dirty="0"/>
              <a:t>: Use </a:t>
            </a:r>
            <a:r>
              <a:rPr lang="en-US" dirty="0" err="1"/>
              <a:t>MobaXterm</a:t>
            </a:r>
            <a:endParaRPr lang="en-US" dirty="0"/>
          </a:p>
          <a:p>
            <a:pPr marL="0" indent="0">
              <a:buNone/>
            </a:pPr>
            <a:endParaRPr lang="en-US" dirty="0"/>
          </a:p>
          <a:p>
            <a:pPr marL="0" indent="0">
              <a:buNone/>
            </a:pPr>
            <a:r>
              <a:rPr lang="en-US" dirty="0" err="1"/>
              <a:t>ssh</a:t>
            </a:r>
            <a:r>
              <a:rPr lang="en-US" dirty="0"/>
              <a:t> -Y &lt;username&gt;@</a:t>
            </a:r>
            <a:r>
              <a:rPr lang="en-US" dirty="0" err="1"/>
              <a:t>login.discovery.neu.edu</a:t>
            </a:r>
            <a:r>
              <a:rPr lang="en-US" dirty="0"/>
              <a:t> – With X11 Forwarding</a:t>
            </a:r>
          </a:p>
          <a:p>
            <a:pPr marL="0" indent="0">
              <a:buNone/>
            </a:pPr>
            <a:r>
              <a:rPr lang="en-US" dirty="0" err="1"/>
              <a:t>ssh</a:t>
            </a:r>
            <a:r>
              <a:rPr lang="en-US" dirty="0"/>
              <a:t> &lt;username&gt;@</a:t>
            </a:r>
            <a:r>
              <a:rPr lang="en-US" dirty="0" err="1"/>
              <a:t>login.discovery.neu.edu</a:t>
            </a:r>
            <a:r>
              <a:rPr lang="en-US" dirty="0"/>
              <a:t> – Without X11 Forwarding</a:t>
            </a:r>
          </a:p>
          <a:p>
            <a:pPr marL="0" indent="0">
              <a:buNone/>
            </a:pPr>
            <a:endParaRPr lang="en-US" dirty="0"/>
          </a:p>
          <a:p>
            <a:pPr marL="0" indent="0">
              <a:buNone/>
            </a:pPr>
            <a:r>
              <a:rPr lang="en-US" dirty="0">
                <a:solidFill>
                  <a:srgbClr val="FFFF00"/>
                </a:solidFill>
                <a:hlinkClick r:id="rId3"/>
              </a:rPr>
              <a:t>https://rc-docs.northeastern.edu/en/latest/get_started/connect.html</a:t>
            </a:r>
            <a:endParaRPr lang="en-US" dirty="0">
              <a:solidFill>
                <a:srgbClr val="FFFF00"/>
              </a:solidFill>
            </a:endParaRPr>
          </a:p>
          <a:p>
            <a:pPr marL="0" indent="0">
              <a:buNone/>
            </a:pPr>
            <a:endParaRPr lang="en-US" dirty="0">
              <a:solidFill>
                <a:srgbClr val="FFFF00"/>
              </a:solidFill>
            </a:endParaRPr>
          </a:p>
        </p:txBody>
      </p:sp>
      <p:sp>
        <p:nvSpPr>
          <p:cNvPr id="2" name="Title 1"/>
          <p:cNvSpPr>
            <a:spLocks noGrp="1"/>
          </p:cNvSpPr>
          <p:nvPr>
            <p:ph type="title"/>
          </p:nvPr>
        </p:nvSpPr>
        <p:spPr/>
        <p:txBody>
          <a:bodyPr/>
          <a:lstStyle/>
          <a:p>
            <a:r>
              <a:rPr lang="en-US" dirty="0"/>
              <a:t>Connecting - Demo</a:t>
            </a:r>
          </a:p>
        </p:txBody>
      </p:sp>
      <p:sp>
        <p:nvSpPr>
          <p:cNvPr id="5" name="Slide Number Placeholder 4"/>
          <p:cNvSpPr>
            <a:spLocks noGrp="1"/>
          </p:cNvSpPr>
          <p:nvPr>
            <p:ph type="sldNum" sz="quarter" idx="4"/>
          </p:nvPr>
        </p:nvSpPr>
        <p:spPr/>
        <p:txBody>
          <a:bodyPr/>
          <a:lstStyle/>
          <a:p>
            <a:fld id="{2BE017B6-6466-CA44-A203-DCC007137B39}" type="slidenum">
              <a:rPr lang="en-US" smtClean="0"/>
              <a:pPr/>
              <a:t>11</a:t>
            </a:fld>
            <a:endParaRPr lang="en-US" dirty="0"/>
          </a:p>
        </p:txBody>
      </p:sp>
    </p:spTree>
    <p:extLst>
      <p:ext uri="{BB962C8B-B14F-4D97-AF65-F5344CB8AC3E}">
        <p14:creationId xmlns:p14="http://schemas.microsoft.com/office/powerpoint/2010/main" val="10070343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2C4460A-6710-1146-8863-0F9A6FDA9F11}" vid="{3C52ADA3-3064-4249-9D2B-2CA6EDD8E2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9986</TotalTime>
  <Words>3945</Words>
  <Application>Microsoft Macintosh PowerPoint</Application>
  <PresentationFormat>Widescreen</PresentationFormat>
  <Paragraphs>459</Paragraphs>
  <Slides>55</Slides>
  <Notes>36</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6" baseType="lpstr">
      <vt:lpstr>Arial</vt:lpstr>
      <vt:lpstr>Calibri</vt:lpstr>
      <vt:lpstr>Calibri Light</vt:lpstr>
      <vt:lpstr>Consolas</vt:lpstr>
      <vt:lpstr>Courier New</vt:lpstr>
      <vt:lpstr>Lato</vt:lpstr>
      <vt:lpstr>Real Head Pro</vt:lpstr>
      <vt:lpstr>Real Text Pro</vt:lpstr>
      <vt:lpstr>Real Text Pro Demibold</vt:lpstr>
      <vt:lpstr>Office Theme</vt:lpstr>
      <vt:lpstr>Worksheet</vt:lpstr>
      <vt:lpstr>Getting started with  Discovery and Open OnDemand</vt:lpstr>
      <vt:lpstr>PowerPoint Presentation</vt:lpstr>
      <vt:lpstr>PowerPoint Presentation</vt:lpstr>
      <vt:lpstr>Discovery cluster</vt:lpstr>
      <vt:lpstr>General terminology</vt:lpstr>
      <vt:lpstr>CPU Partitions on Discovery</vt:lpstr>
      <vt:lpstr>GPU Partitions on Discovery</vt:lpstr>
      <vt:lpstr>Request A Discovery Account</vt:lpstr>
      <vt:lpstr>Connecting - Demo</vt:lpstr>
      <vt:lpstr>LOGIN TO DISCOVERY</vt:lpstr>
      <vt:lpstr>Software on Discovery</vt:lpstr>
      <vt:lpstr>Storage On Discovery</vt:lpstr>
      <vt:lpstr>Transferring Data To/From Discovery</vt:lpstr>
      <vt:lpstr>Accessing Discovery Through OOD </vt:lpstr>
      <vt:lpstr>Accessing Discovery Through OOD </vt:lpstr>
      <vt:lpstr>File View</vt:lpstr>
      <vt:lpstr>File Upload</vt:lpstr>
      <vt:lpstr>File Edit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Interactive Session Exercises</vt:lpstr>
      <vt:lpstr>Submitting a job on Discovery</vt:lpstr>
      <vt:lpstr>Exercise 1</vt:lpstr>
      <vt:lpstr>Exercise 1 SRUN (Run and monitor jobs on a compute node)</vt:lpstr>
      <vt:lpstr>Exercise 1 Do computations on the compute node</vt:lpstr>
      <vt:lpstr>Exercise 1 See account details</vt:lpstr>
      <vt:lpstr>Exercise 2</vt:lpstr>
      <vt:lpstr>Exercise 2 SBATCH (Run jobs in the background)</vt:lpstr>
      <vt:lpstr>Exercise 2 Creating the script</vt:lpstr>
      <vt:lpstr>Exercise 2 Submit job using SBATCH</vt:lpstr>
      <vt:lpstr>Exercise 2 Monitor your job</vt:lpstr>
      <vt:lpstr>Exercise 2 See job details</vt:lpstr>
      <vt:lpstr>Exercise 2 See job efficiency</vt:lpstr>
      <vt:lpstr>Thank you</vt:lpstr>
      <vt:lpstr>Supplemental Material</vt:lpstr>
      <vt:lpstr>GPUs on Discovery</vt:lpstr>
      <vt:lpstr>Other Partitions on Discovery</vt:lpstr>
      <vt:lpstr>DATA TRANSFER ON DISCOVERY</vt:lpstr>
      <vt:lpstr>BASIC UNIX COMMANDS</vt:lpstr>
      <vt:lpstr>BASIC UNIX COMMANDS</vt:lpstr>
      <vt:lpstr>BASIC UNIX COMMANDS</vt:lpstr>
      <vt:lpstr>BASIC UNIX COMMANDS</vt:lpstr>
      <vt:lpstr>BASIC UNIX COMMANDS</vt:lpstr>
      <vt:lpstr>BASIC UNIX COMMANDS</vt:lpstr>
      <vt:lpstr>BASIC UNIX COMMANDS</vt:lpstr>
      <vt:lpstr>Exercise 3</vt:lpstr>
      <vt:lpstr>Exercise 3 Array Jobs (Run multiple jobs in the background)</vt:lpstr>
      <vt:lpstr>Exercise 3 Array Jobs (Run multiple jobs in the background)</vt:lpstr>
      <vt:lpstr>Exercise 3 Submit array job using SBATCH</vt:lpstr>
    </vt:vector>
  </TitlesOfParts>
  <Manager/>
  <Company>Northeastern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Title Here</dc:title>
  <dc:subject/>
  <dc:creator>Cho, Julia</dc:creator>
  <cp:keywords/>
  <dc:description/>
  <cp:lastModifiedBy>Sekar, Shobana</cp:lastModifiedBy>
  <cp:revision>111</cp:revision>
  <cp:lastPrinted>2019-03-27T19:18:08Z</cp:lastPrinted>
  <dcterms:created xsi:type="dcterms:W3CDTF">2019-05-16T14:42:28Z</dcterms:created>
  <dcterms:modified xsi:type="dcterms:W3CDTF">2021-10-20T09:42:36Z</dcterms:modified>
  <cp:category/>
</cp:coreProperties>
</file>